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7" r:id="rId1"/>
  </p:sldMasterIdLst>
  <p:notesMasterIdLst>
    <p:notesMasterId r:id="rId46"/>
  </p:notesMasterIdLst>
  <p:sldIdLst>
    <p:sldId id="256" r:id="rId2"/>
    <p:sldId id="261" r:id="rId3"/>
    <p:sldId id="268" r:id="rId4"/>
    <p:sldId id="269" r:id="rId5"/>
    <p:sldId id="332" r:id="rId6"/>
    <p:sldId id="257" r:id="rId7"/>
    <p:sldId id="283" r:id="rId8"/>
    <p:sldId id="329" r:id="rId9"/>
    <p:sldId id="296" r:id="rId10"/>
    <p:sldId id="311" r:id="rId11"/>
    <p:sldId id="278" r:id="rId12"/>
    <p:sldId id="300" r:id="rId13"/>
    <p:sldId id="284" r:id="rId14"/>
    <p:sldId id="286" r:id="rId15"/>
    <p:sldId id="322" r:id="rId16"/>
    <p:sldId id="272" r:id="rId17"/>
    <p:sldId id="258" r:id="rId18"/>
    <p:sldId id="304" r:id="rId19"/>
    <p:sldId id="305" r:id="rId20"/>
    <p:sldId id="285" r:id="rId21"/>
    <p:sldId id="306" r:id="rId22"/>
    <p:sldId id="260" r:id="rId23"/>
    <p:sldId id="307" r:id="rId24"/>
    <p:sldId id="308" r:id="rId25"/>
    <p:sldId id="326" r:id="rId26"/>
    <p:sldId id="280" r:id="rId27"/>
    <p:sldId id="287" r:id="rId28"/>
    <p:sldId id="289" r:id="rId29"/>
    <p:sldId id="334" r:id="rId30"/>
    <p:sldId id="262" r:id="rId31"/>
    <p:sldId id="316" r:id="rId32"/>
    <p:sldId id="312" r:id="rId33"/>
    <p:sldId id="330" r:id="rId34"/>
    <p:sldId id="323" r:id="rId35"/>
    <p:sldId id="263" r:id="rId36"/>
    <p:sldId id="301" r:id="rId37"/>
    <p:sldId id="331" r:id="rId38"/>
    <p:sldId id="297" r:id="rId39"/>
    <p:sldId id="302" r:id="rId40"/>
    <p:sldId id="298" r:id="rId41"/>
    <p:sldId id="320" r:id="rId42"/>
    <p:sldId id="321" r:id="rId43"/>
    <p:sldId id="328" r:id="rId44"/>
    <p:sldId id="273" r:id="rId4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36" autoAdjust="0"/>
    <p:restoredTop sz="95578" autoAdjust="0"/>
  </p:normalViewPr>
  <p:slideViewPr>
    <p:cSldViewPr snapToGrid="0">
      <p:cViewPr varScale="1">
        <p:scale>
          <a:sx n="66" d="100"/>
          <a:sy n="66" d="100"/>
        </p:scale>
        <p:origin x="668" y="44"/>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70" d="100"/>
        <a:sy n="7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AFAC8A1-6EFC-45B7-A027-DC1EE4DF34DD}"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IN"/>
        </a:p>
      </dgm:t>
    </dgm:pt>
    <dgm:pt modelId="{668258A5-4165-47B7-9FC8-2AF25F64A1BB}">
      <dgm:prSet phldrT="[Text]"/>
      <dgm:spPr/>
      <dgm:t>
        <a:bodyPr/>
        <a:lstStyle/>
        <a:p>
          <a:r>
            <a:rPr lang="en-US" dirty="0"/>
            <a:t>URI</a:t>
          </a:r>
          <a:endParaRPr lang="en-IN" dirty="0"/>
        </a:p>
      </dgm:t>
    </dgm:pt>
    <dgm:pt modelId="{CBAB9007-EE26-4BC9-9CE0-000A440E5FE8}" type="parTrans" cxnId="{FA7994E2-EB59-4261-87E6-28DC90777450}">
      <dgm:prSet/>
      <dgm:spPr/>
      <dgm:t>
        <a:bodyPr/>
        <a:lstStyle/>
        <a:p>
          <a:endParaRPr lang="en-IN"/>
        </a:p>
      </dgm:t>
    </dgm:pt>
    <dgm:pt modelId="{9C2BFB18-2691-46DC-9CF4-ED879A719F9B}" type="sibTrans" cxnId="{FA7994E2-EB59-4261-87E6-28DC90777450}">
      <dgm:prSet/>
      <dgm:spPr/>
      <dgm:t>
        <a:bodyPr/>
        <a:lstStyle/>
        <a:p>
          <a:endParaRPr lang="en-IN"/>
        </a:p>
      </dgm:t>
    </dgm:pt>
    <dgm:pt modelId="{F8D371A9-07DF-419F-BE7E-957D507D7DFF}">
      <dgm:prSet phldrT="[Text]"/>
      <dgm:spPr/>
      <dgm:t>
        <a:bodyPr/>
        <a:lstStyle/>
        <a:p>
          <a:r>
            <a:rPr lang="en-US" dirty="0"/>
            <a:t>URL</a:t>
          </a:r>
          <a:endParaRPr lang="en-IN" dirty="0"/>
        </a:p>
      </dgm:t>
    </dgm:pt>
    <dgm:pt modelId="{13AA0222-EA52-46D2-B90A-59AD57A3EBB6}" type="parTrans" cxnId="{F3224AE0-41A1-4B4F-A114-3C2635CF00DB}">
      <dgm:prSet/>
      <dgm:spPr/>
      <dgm:t>
        <a:bodyPr/>
        <a:lstStyle/>
        <a:p>
          <a:endParaRPr lang="en-IN"/>
        </a:p>
      </dgm:t>
    </dgm:pt>
    <dgm:pt modelId="{3AC7AEF0-9D06-4F0C-9186-B37539CFF254}" type="sibTrans" cxnId="{F3224AE0-41A1-4B4F-A114-3C2635CF00DB}">
      <dgm:prSet/>
      <dgm:spPr/>
      <dgm:t>
        <a:bodyPr/>
        <a:lstStyle/>
        <a:p>
          <a:endParaRPr lang="en-IN"/>
        </a:p>
      </dgm:t>
    </dgm:pt>
    <dgm:pt modelId="{3C8F601F-4697-49F6-940A-1FEC67749226}">
      <dgm:prSet phldrT="[Text]"/>
      <dgm:spPr/>
      <dgm:t>
        <a:bodyPr/>
        <a:lstStyle/>
        <a:p>
          <a:r>
            <a:rPr lang="en-US" dirty="0"/>
            <a:t>URN</a:t>
          </a:r>
          <a:endParaRPr lang="en-IN" dirty="0"/>
        </a:p>
      </dgm:t>
    </dgm:pt>
    <dgm:pt modelId="{27B04D15-4034-4FC4-A63C-FB54C433DCBA}" type="parTrans" cxnId="{ADD1AC16-038B-424D-B8BA-94F36EE9DD89}">
      <dgm:prSet/>
      <dgm:spPr/>
      <dgm:t>
        <a:bodyPr/>
        <a:lstStyle/>
        <a:p>
          <a:endParaRPr lang="en-IN"/>
        </a:p>
      </dgm:t>
    </dgm:pt>
    <dgm:pt modelId="{416169D2-D20C-4191-BF27-DA819E68185A}" type="sibTrans" cxnId="{ADD1AC16-038B-424D-B8BA-94F36EE9DD89}">
      <dgm:prSet/>
      <dgm:spPr/>
      <dgm:t>
        <a:bodyPr/>
        <a:lstStyle/>
        <a:p>
          <a:endParaRPr lang="en-IN"/>
        </a:p>
      </dgm:t>
    </dgm:pt>
    <dgm:pt modelId="{58EDA083-345C-4412-9D87-534B2E576BE8}" type="pres">
      <dgm:prSet presAssocID="{4AFAC8A1-6EFC-45B7-A027-DC1EE4DF34DD}" presName="hierChild1" presStyleCnt="0">
        <dgm:presLayoutVars>
          <dgm:orgChart val="1"/>
          <dgm:chPref val="1"/>
          <dgm:dir/>
          <dgm:animOne val="branch"/>
          <dgm:animLvl val="lvl"/>
          <dgm:resizeHandles/>
        </dgm:presLayoutVars>
      </dgm:prSet>
      <dgm:spPr/>
    </dgm:pt>
    <dgm:pt modelId="{CB3BD208-746B-42EF-A862-305EF7EC334C}" type="pres">
      <dgm:prSet presAssocID="{668258A5-4165-47B7-9FC8-2AF25F64A1BB}" presName="hierRoot1" presStyleCnt="0">
        <dgm:presLayoutVars>
          <dgm:hierBranch val="init"/>
        </dgm:presLayoutVars>
      </dgm:prSet>
      <dgm:spPr/>
    </dgm:pt>
    <dgm:pt modelId="{287659E6-CF1D-4C71-8BD1-15CED3FBB250}" type="pres">
      <dgm:prSet presAssocID="{668258A5-4165-47B7-9FC8-2AF25F64A1BB}" presName="rootComposite1" presStyleCnt="0"/>
      <dgm:spPr/>
    </dgm:pt>
    <dgm:pt modelId="{060DFB43-E45E-4A28-A011-03EBDA5E0AC5}" type="pres">
      <dgm:prSet presAssocID="{668258A5-4165-47B7-9FC8-2AF25F64A1BB}" presName="rootText1" presStyleLbl="node0" presStyleIdx="0" presStyleCnt="1">
        <dgm:presLayoutVars>
          <dgm:chPref val="3"/>
        </dgm:presLayoutVars>
      </dgm:prSet>
      <dgm:spPr/>
    </dgm:pt>
    <dgm:pt modelId="{CEE5BDDA-2AC6-450C-BA94-A3DA1BB3198C}" type="pres">
      <dgm:prSet presAssocID="{668258A5-4165-47B7-9FC8-2AF25F64A1BB}" presName="rootConnector1" presStyleLbl="node1" presStyleIdx="0" presStyleCnt="0"/>
      <dgm:spPr/>
    </dgm:pt>
    <dgm:pt modelId="{B6B1FCFC-59BD-446D-ABA5-3F9B73636BCB}" type="pres">
      <dgm:prSet presAssocID="{668258A5-4165-47B7-9FC8-2AF25F64A1BB}" presName="hierChild2" presStyleCnt="0"/>
      <dgm:spPr/>
    </dgm:pt>
    <dgm:pt modelId="{7643553C-AA44-458A-9EDA-D951584189E3}" type="pres">
      <dgm:prSet presAssocID="{13AA0222-EA52-46D2-B90A-59AD57A3EBB6}" presName="Name37" presStyleLbl="parChTrans1D2" presStyleIdx="0" presStyleCnt="2"/>
      <dgm:spPr/>
    </dgm:pt>
    <dgm:pt modelId="{630379F9-219F-4424-ACB7-171A11CC6ACE}" type="pres">
      <dgm:prSet presAssocID="{F8D371A9-07DF-419F-BE7E-957D507D7DFF}" presName="hierRoot2" presStyleCnt="0">
        <dgm:presLayoutVars>
          <dgm:hierBranch val="init"/>
        </dgm:presLayoutVars>
      </dgm:prSet>
      <dgm:spPr/>
    </dgm:pt>
    <dgm:pt modelId="{A1C77065-72D3-4643-9EE3-9FACB6961941}" type="pres">
      <dgm:prSet presAssocID="{F8D371A9-07DF-419F-BE7E-957D507D7DFF}" presName="rootComposite" presStyleCnt="0"/>
      <dgm:spPr/>
    </dgm:pt>
    <dgm:pt modelId="{022F5D0E-D2F0-469E-9DE8-F35075D3E116}" type="pres">
      <dgm:prSet presAssocID="{F8D371A9-07DF-419F-BE7E-957D507D7DFF}" presName="rootText" presStyleLbl="node2" presStyleIdx="0" presStyleCnt="2">
        <dgm:presLayoutVars>
          <dgm:chPref val="3"/>
        </dgm:presLayoutVars>
      </dgm:prSet>
      <dgm:spPr/>
    </dgm:pt>
    <dgm:pt modelId="{5B1C4236-B0C8-4D0C-9C1E-46F17C4824C2}" type="pres">
      <dgm:prSet presAssocID="{F8D371A9-07DF-419F-BE7E-957D507D7DFF}" presName="rootConnector" presStyleLbl="node2" presStyleIdx="0" presStyleCnt="2"/>
      <dgm:spPr/>
    </dgm:pt>
    <dgm:pt modelId="{5D3DC3DB-812B-4379-BF69-64684FFBAC47}" type="pres">
      <dgm:prSet presAssocID="{F8D371A9-07DF-419F-BE7E-957D507D7DFF}" presName="hierChild4" presStyleCnt="0"/>
      <dgm:spPr/>
    </dgm:pt>
    <dgm:pt modelId="{4B6AE84A-D04E-4746-BBB2-B899C2902AAD}" type="pres">
      <dgm:prSet presAssocID="{F8D371A9-07DF-419F-BE7E-957D507D7DFF}" presName="hierChild5" presStyleCnt="0"/>
      <dgm:spPr/>
    </dgm:pt>
    <dgm:pt modelId="{223A540A-9AB4-4C8B-956B-3AE8C9E3B953}" type="pres">
      <dgm:prSet presAssocID="{27B04D15-4034-4FC4-A63C-FB54C433DCBA}" presName="Name37" presStyleLbl="parChTrans1D2" presStyleIdx="1" presStyleCnt="2"/>
      <dgm:spPr/>
    </dgm:pt>
    <dgm:pt modelId="{A4228C3E-E37C-4EC1-BA51-E741B32DEC4C}" type="pres">
      <dgm:prSet presAssocID="{3C8F601F-4697-49F6-940A-1FEC67749226}" presName="hierRoot2" presStyleCnt="0">
        <dgm:presLayoutVars>
          <dgm:hierBranch val="init"/>
        </dgm:presLayoutVars>
      </dgm:prSet>
      <dgm:spPr/>
    </dgm:pt>
    <dgm:pt modelId="{CEE65CDC-84C0-4E95-8DA4-6AEDDD656C88}" type="pres">
      <dgm:prSet presAssocID="{3C8F601F-4697-49F6-940A-1FEC67749226}" presName="rootComposite" presStyleCnt="0"/>
      <dgm:spPr/>
    </dgm:pt>
    <dgm:pt modelId="{55FE6989-D939-4444-94FC-C6B19219EE45}" type="pres">
      <dgm:prSet presAssocID="{3C8F601F-4697-49F6-940A-1FEC67749226}" presName="rootText" presStyleLbl="node2" presStyleIdx="1" presStyleCnt="2">
        <dgm:presLayoutVars>
          <dgm:chPref val="3"/>
        </dgm:presLayoutVars>
      </dgm:prSet>
      <dgm:spPr/>
    </dgm:pt>
    <dgm:pt modelId="{BD41F4C5-D2E5-4D45-9FE3-184147BBB20E}" type="pres">
      <dgm:prSet presAssocID="{3C8F601F-4697-49F6-940A-1FEC67749226}" presName="rootConnector" presStyleLbl="node2" presStyleIdx="1" presStyleCnt="2"/>
      <dgm:spPr/>
    </dgm:pt>
    <dgm:pt modelId="{075E851B-7914-47DA-94FF-E6B923D6F899}" type="pres">
      <dgm:prSet presAssocID="{3C8F601F-4697-49F6-940A-1FEC67749226}" presName="hierChild4" presStyleCnt="0"/>
      <dgm:spPr/>
    </dgm:pt>
    <dgm:pt modelId="{2C7FB442-737D-4E7A-91F4-8F5690E63C34}" type="pres">
      <dgm:prSet presAssocID="{3C8F601F-4697-49F6-940A-1FEC67749226}" presName="hierChild5" presStyleCnt="0"/>
      <dgm:spPr/>
    </dgm:pt>
    <dgm:pt modelId="{B02E0B2A-D2C3-43A4-B5BE-EF6DA2C24916}" type="pres">
      <dgm:prSet presAssocID="{668258A5-4165-47B7-9FC8-2AF25F64A1BB}" presName="hierChild3" presStyleCnt="0"/>
      <dgm:spPr/>
    </dgm:pt>
  </dgm:ptLst>
  <dgm:cxnLst>
    <dgm:cxn modelId="{93EE4E12-44A1-46AE-9375-5C4AE2554336}" type="presOf" srcId="{4AFAC8A1-6EFC-45B7-A027-DC1EE4DF34DD}" destId="{58EDA083-345C-4412-9D87-534B2E576BE8}" srcOrd="0" destOrd="0" presId="urn:microsoft.com/office/officeart/2005/8/layout/orgChart1"/>
    <dgm:cxn modelId="{ADD1AC16-038B-424D-B8BA-94F36EE9DD89}" srcId="{668258A5-4165-47B7-9FC8-2AF25F64A1BB}" destId="{3C8F601F-4697-49F6-940A-1FEC67749226}" srcOrd="1" destOrd="0" parTransId="{27B04D15-4034-4FC4-A63C-FB54C433DCBA}" sibTransId="{416169D2-D20C-4191-BF27-DA819E68185A}"/>
    <dgm:cxn modelId="{61BCA462-2866-493E-A32C-CA7E6ACC9D3D}" type="presOf" srcId="{13AA0222-EA52-46D2-B90A-59AD57A3EBB6}" destId="{7643553C-AA44-458A-9EDA-D951584189E3}" srcOrd="0" destOrd="0" presId="urn:microsoft.com/office/officeart/2005/8/layout/orgChart1"/>
    <dgm:cxn modelId="{F8ED2164-6FBE-487A-B6CC-7FD2D1E72F62}" type="presOf" srcId="{27B04D15-4034-4FC4-A63C-FB54C433DCBA}" destId="{223A540A-9AB4-4C8B-956B-3AE8C9E3B953}" srcOrd="0" destOrd="0" presId="urn:microsoft.com/office/officeart/2005/8/layout/orgChart1"/>
    <dgm:cxn modelId="{B626AC53-05BC-41F5-AEDF-948D9DCC2BE4}" type="presOf" srcId="{668258A5-4165-47B7-9FC8-2AF25F64A1BB}" destId="{CEE5BDDA-2AC6-450C-BA94-A3DA1BB3198C}" srcOrd="1" destOrd="0" presId="urn:microsoft.com/office/officeart/2005/8/layout/orgChart1"/>
    <dgm:cxn modelId="{B3527974-E5C5-48A4-B9CE-85F2C2CE4932}" type="presOf" srcId="{3C8F601F-4697-49F6-940A-1FEC67749226}" destId="{BD41F4C5-D2E5-4D45-9FE3-184147BBB20E}" srcOrd="1" destOrd="0" presId="urn:microsoft.com/office/officeart/2005/8/layout/orgChart1"/>
    <dgm:cxn modelId="{AF52B0BD-418A-4AD0-B8C2-A5EB82F40284}" type="presOf" srcId="{668258A5-4165-47B7-9FC8-2AF25F64A1BB}" destId="{060DFB43-E45E-4A28-A011-03EBDA5E0AC5}" srcOrd="0" destOrd="0" presId="urn:microsoft.com/office/officeart/2005/8/layout/orgChart1"/>
    <dgm:cxn modelId="{4BCE8BCE-47FA-4A1E-83B2-7F5AB2ECC6E3}" type="presOf" srcId="{F8D371A9-07DF-419F-BE7E-957D507D7DFF}" destId="{5B1C4236-B0C8-4D0C-9C1E-46F17C4824C2}" srcOrd="1" destOrd="0" presId="urn:microsoft.com/office/officeart/2005/8/layout/orgChart1"/>
    <dgm:cxn modelId="{D97C46DD-4A66-4C38-8AF6-5B0EC71E8891}" type="presOf" srcId="{F8D371A9-07DF-419F-BE7E-957D507D7DFF}" destId="{022F5D0E-D2F0-469E-9DE8-F35075D3E116}" srcOrd="0" destOrd="0" presId="urn:microsoft.com/office/officeart/2005/8/layout/orgChart1"/>
    <dgm:cxn modelId="{F3224AE0-41A1-4B4F-A114-3C2635CF00DB}" srcId="{668258A5-4165-47B7-9FC8-2AF25F64A1BB}" destId="{F8D371A9-07DF-419F-BE7E-957D507D7DFF}" srcOrd="0" destOrd="0" parTransId="{13AA0222-EA52-46D2-B90A-59AD57A3EBB6}" sibTransId="{3AC7AEF0-9D06-4F0C-9186-B37539CFF254}"/>
    <dgm:cxn modelId="{0A1854E0-CD59-459D-AA1F-C9BCD9863791}" type="presOf" srcId="{3C8F601F-4697-49F6-940A-1FEC67749226}" destId="{55FE6989-D939-4444-94FC-C6B19219EE45}" srcOrd="0" destOrd="0" presId="urn:microsoft.com/office/officeart/2005/8/layout/orgChart1"/>
    <dgm:cxn modelId="{FA7994E2-EB59-4261-87E6-28DC90777450}" srcId="{4AFAC8A1-6EFC-45B7-A027-DC1EE4DF34DD}" destId="{668258A5-4165-47B7-9FC8-2AF25F64A1BB}" srcOrd="0" destOrd="0" parTransId="{CBAB9007-EE26-4BC9-9CE0-000A440E5FE8}" sibTransId="{9C2BFB18-2691-46DC-9CF4-ED879A719F9B}"/>
    <dgm:cxn modelId="{6F616725-62E8-4F82-9915-A81E68B6FB90}" type="presParOf" srcId="{58EDA083-345C-4412-9D87-534B2E576BE8}" destId="{CB3BD208-746B-42EF-A862-305EF7EC334C}" srcOrd="0" destOrd="0" presId="urn:microsoft.com/office/officeart/2005/8/layout/orgChart1"/>
    <dgm:cxn modelId="{B5675706-F229-464D-9B73-92F88B0B7271}" type="presParOf" srcId="{CB3BD208-746B-42EF-A862-305EF7EC334C}" destId="{287659E6-CF1D-4C71-8BD1-15CED3FBB250}" srcOrd="0" destOrd="0" presId="urn:microsoft.com/office/officeart/2005/8/layout/orgChart1"/>
    <dgm:cxn modelId="{0CDFA7C8-A2FC-4869-A546-8248F2EF7369}" type="presParOf" srcId="{287659E6-CF1D-4C71-8BD1-15CED3FBB250}" destId="{060DFB43-E45E-4A28-A011-03EBDA5E0AC5}" srcOrd="0" destOrd="0" presId="urn:microsoft.com/office/officeart/2005/8/layout/orgChart1"/>
    <dgm:cxn modelId="{F539D06C-F7AB-458A-BF4F-F55987180A91}" type="presParOf" srcId="{287659E6-CF1D-4C71-8BD1-15CED3FBB250}" destId="{CEE5BDDA-2AC6-450C-BA94-A3DA1BB3198C}" srcOrd="1" destOrd="0" presId="urn:microsoft.com/office/officeart/2005/8/layout/orgChart1"/>
    <dgm:cxn modelId="{1B093ABF-119A-4DA6-897F-A886BAB98C35}" type="presParOf" srcId="{CB3BD208-746B-42EF-A862-305EF7EC334C}" destId="{B6B1FCFC-59BD-446D-ABA5-3F9B73636BCB}" srcOrd="1" destOrd="0" presId="urn:microsoft.com/office/officeart/2005/8/layout/orgChart1"/>
    <dgm:cxn modelId="{53E0DB1F-B005-45A8-9381-C93BB99F1A28}" type="presParOf" srcId="{B6B1FCFC-59BD-446D-ABA5-3F9B73636BCB}" destId="{7643553C-AA44-458A-9EDA-D951584189E3}" srcOrd="0" destOrd="0" presId="urn:microsoft.com/office/officeart/2005/8/layout/orgChart1"/>
    <dgm:cxn modelId="{5CB06ADF-4D3B-4F23-A2C9-30A0F90B9796}" type="presParOf" srcId="{B6B1FCFC-59BD-446D-ABA5-3F9B73636BCB}" destId="{630379F9-219F-4424-ACB7-171A11CC6ACE}" srcOrd="1" destOrd="0" presId="urn:microsoft.com/office/officeart/2005/8/layout/orgChart1"/>
    <dgm:cxn modelId="{5C0CD212-EAD0-46E8-8E2F-E7A768F2F52A}" type="presParOf" srcId="{630379F9-219F-4424-ACB7-171A11CC6ACE}" destId="{A1C77065-72D3-4643-9EE3-9FACB6961941}" srcOrd="0" destOrd="0" presId="urn:microsoft.com/office/officeart/2005/8/layout/orgChart1"/>
    <dgm:cxn modelId="{CD45C5DF-671D-4194-8216-514C57993319}" type="presParOf" srcId="{A1C77065-72D3-4643-9EE3-9FACB6961941}" destId="{022F5D0E-D2F0-469E-9DE8-F35075D3E116}" srcOrd="0" destOrd="0" presId="urn:microsoft.com/office/officeart/2005/8/layout/orgChart1"/>
    <dgm:cxn modelId="{26EF08DA-8F64-4F71-BFF3-B4F552507844}" type="presParOf" srcId="{A1C77065-72D3-4643-9EE3-9FACB6961941}" destId="{5B1C4236-B0C8-4D0C-9C1E-46F17C4824C2}" srcOrd="1" destOrd="0" presId="urn:microsoft.com/office/officeart/2005/8/layout/orgChart1"/>
    <dgm:cxn modelId="{D2D88B3A-AE42-441B-9A53-0338F89EB599}" type="presParOf" srcId="{630379F9-219F-4424-ACB7-171A11CC6ACE}" destId="{5D3DC3DB-812B-4379-BF69-64684FFBAC47}" srcOrd="1" destOrd="0" presId="urn:microsoft.com/office/officeart/2005/8/layout/orgChart1"/>
    <dgm:cxn modelId="{2E44C206-3AAE-422D-8243-20562FEA64C0}" type="presParOf" srcId="{630379F9-219F-4424-ACB7-171A11CC6ACE}" destId="{4B6AE84A-D04E-4746-BBB2-B899C2902AAD}" srcOrd="2" destOrd="0" presId="urn:microsoft.com/office/officeart/2005/8/layout/orgChart1"/>
    <dgm:cxn modelId="{B7E9FC4C-FB9D-4E21-95D2-2A38B325BB50}" type="presParOf" srcId="{B6B1FCFC-59BD-446D-ABA5-3F9B73636BCB}" destId="{223A540A-9AB4-4C8B-956B-3AE8C9E3B953}" srcOrd="2" destOrd="0" presId="urn:microsoft.com/office/officeart/2005/8/layout/orgChart1"/>
    <dgm:cxn modelId="{78238CE5-A1A9-456E-B0B9-2574151BBC8F}" type="presParOf" srcId="{B6B1FCFC-59BD-446D-ABA5-3F9B73636BCB}" destId="{A4228C3E-E37C-4EC1-BA51-E741B32DEC4C}" srcOrd="3" destOrd="0" presId="urn:microsoft.com/office/officeart/2005/8/layout/orgChart1"/>
    <dgm:cxn modelId="{815A10E3-4C19-4D2E-A2B2-6AE6424804F9}" type="presParOf" srcId="{A4228C3E-E37C-4EC1-BA51-E741B32DEC4C}" destId="{CEE65CDC-84C0-4E95-8DA4-6AEDDD656C88}" srcOrd="0" destOrd="0" presId="urn:microsoft.com/office/officeart/2005/8/layout/orgChart1"/>
    <dgm:cxn modelId="{66B8D65D-CD42-40B0-9093-535D5779B7A0}" type="presParOf" srcId="{CEE65CDC-84C0-4E95-8DA4-6AEDDD656C88}" destId="{55FE6989-D939-4444-94FC-C6B19219EE45}" srcOrd="0" destOrd="0" presId="urn:microsoft.com/office/officeart/2005/8/layout/orgChart1"/>
    <dgm:cxn modelId="{68CBC114-F0A0-4B9D-B3E1-11C3B8DE6521}" type="presParOf" srcId="{CEE65CDC-84C0-4E95-8DA4-6AEDDD656C88}" destId="{BD41F4C5-D2E5-4D45-9FE3-184147BBB20E}" srcOrd="1" destOrd="0" presId="urn:microsoft.com/office/officeart/2005/8/layout/orgChart1"/>
    <dgm:cxn modelId="{8A1FE83B-6283-4303-82CD-3D2D76776631}" type="presParOf" srcId="{A4228C3E-E37C-4EC1-BA51-E741B32DEC4C}" destId="{075E851B-7914-47DA-94FF-E6B923D6F899}" srcOrd="1" destOrd="0" presId="urn:microsoft.com/office/officeart/2005/8/layout/orgChart1"/>
    <dgm:cxn modelId="{332A9FAB-C679-4DC2-A61A-077C69613AE4}" type="presParOf" srcId="{A4228C3E-E37C-4EC1-BA51-E741B32DEC4C}" destId="{2C7FB442-737D-4E7A-91F4-8F5690E63C34}" srcOrd="2" destOrd="0" presId="urn:microsoft.com/office/officeart/2005/8/layout/orgChart1"/>
    <dgm:cxn modelId="{84303ED3-F5BB-46F6-B629-09E53B881B70}" type="presParOf" srcId="{CB3BD208-746B-42EF-A862-305EF7EC334C}" destId="{B02E0B2A-D2C3-43A4-B5BE-EF6DA2C24916}"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23A540A-9AB4-4C8B-956B-3AE8C9E3B953}">
      <dsp:nvSpPr>
        <dsp:cNvPr id="0" name=""/>
        <dsp:cNvSpPr/>
      </dsp:nvSpPr>
      <dsp:spPr>
        <a:xfrm>
          <a:off x="5197475" y="1368638"/>
          <a:ext cx="1654379" cy="574247"/>
        </a:xfrm>
        <a:custGeom>
          <a:avLst/>
          <a:gdLst/>
          <a:ahLst/>
          <a:cxnLst/>
          <a:rect l="0" t="0" r="0" b="0"/>
          <a:pathLst>
            <a:path>
              <a:moveTo>
                <a:pt x="0" y="0"/>
              </a:moveTo>
              <a:lnTo>
                <a:pt x="0" y="287123"/>
              </a:lnTo>
              <a:lnTo>
                <a:pt x="1654379" y="287123"/>
              </a:lnTo>
              <a:lnTo>
                <a:pt x="1654379" y="574247"/>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643553C-AA44-458A-9EDA-D951584189E3}">
      <dsp:nvSpPr>
        <dsp:cNvPr id="0" name=""/>
        <dsp:cNvSpPr/>
      </dsp:nvSpPr>
      <dsp:spPr>
        <a:xfrm>
          <a:off x="3543095" y="1368638"/>
          <a:ext cx="1654379" cy="574247"/>
        </a:xfrm>
        <a:custGeom>
          <a:avLst/>
          <a:gdLst/>
          <a:ahLst/>
          <a:cxnLst/>
          <a:rect l="0" t="0" r="0" b="0"/>
          <a:pathLst>
            <a:path>
              <a:moveTo>
                <a:pt x="1654379" y="0"/>
              </a:moveTo>
              <a:lnTo>
                <a:pt x="1654379" y="287123"/>
              </a:lnTo>
              <a:lnTo>
                <a:pt x="0" y="287123"/>
              </a:lnTo>
              <a:lnTo>
                <a:pt x="0" y="574247"/>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60DFB43-E45E-4A28-A011-03EBDA5E0AC5}">
      <dsp:nvSpPr>
        <dsp:cNvPr id="0" name=""/>
        <dsp:cNvSpPr/>
      </dsp:nvSpPr>
      <dsp:spPr>
        <a:xfrm>
          <a:off x="3830219" y="1383"/>
          <a:ext cx="2734511" cy="1367255"/>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275" tIns="41275" rIns="41275" bIns="41275" numCol="1" spcCol="1270" anchor="ctr" anchorCtr="0">
          <a:noAutofit/>
        </a:bodyPr>
        <a:lstStyle/>
        <a:p>
          <a:pPr marL="0" lvl="0" indent="0" algn="ctr" defTabSz="2889250">
            <a:lnSpc>
              <a:spcPct val="90000"/>
            </a:lnSpc>
            <a:spcBef>
              <a:spcPct val="0"/>
            </a:spcBef>
            <a:spcAft>
              <a:spcPct val="35000"/>
            </a:spcAft>
            <a:buNone/>
          </a:pPr>
          <a:r>
            <a:rPr lang="en-US" sz="6500" kern="1200" dirty="0"/>
            <a:t>URI</a:t>
          </a:r>
          <a:endParaRPr lang="en-IN" sz="6500" kern="1200" dirty="0"/>
        </a:p>
      </dsp:txBody>
      <dsp:txXfrm>
        <a:off x="3830219" y="1383"/>
        <a:ext cx="2734511" cy="1367255"/>
      </dsp:txXfrm>
    </dsp:sp>
    <dsp:sp modelId="{022F5D0E-D2F0-469E-9DE8-F35075D3E116}">
      <dsp:nvSpPr>
        <dsp:cNvPr id="0" name=""/>
        <dsp:cNvSpPr/>
      </dsp:nvSpPr>
      <dsp:spPr>
        <a:xfrm>
          <a:off x="2175839" y="1942886"/>
          <a:ext cx="2734511" cy="1367255"/>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275" tIns="41275" rIns="41275" bIns="41275" numCol="1" spcCol="1270" anchor="ctr" anchorCtr="0">
          <a:noAutofit/>
        </a:bodyPr>
        <a:lstStyle/>
        <a:p>
          <a:pPr marL="0" lvl="0" indent="0" algn="ctr" defTabSz="2889250">
            <a:lnSpc>
              <a:spcPct val="90000"/>
            </a:lnSpc>
            <a:spcBef>
              <a:spcPct val="0"/>
            </a:spcBef>
            <a:spcAft>
              <a:spcPct val="35000"/>
            </a:spcAft>
            <a:buNone/>
          </a:pPr>
          <a:r>
            <a:rPr lang="en-US" sz="6500" kern="1200" dirty="0"/>
            <a:t>URL</a:t>
          </a:r>
          <a:endParaRPr lang="en-IN" sz="6500" kern="1200" dirty="0"/>
        </a:p>
      </dsp:txBody>
      <dsp:txXfrm>
        <a:off x="2175839" y="1942886"/>
        <a:ext cx="2734511" cy="1367255"/>
      </dsp:txXfrm>
    </dsp:sp>
    <dsp:sp modelId="{55FE6989-D939-4444-94FC-C6B19219EE45}">
      <dsp:nvSpPr>
        <dsp:cNvPr id="0" name=""/>
        <dsp:cNvSpPr/>
      </dsp:nvSpPr>
      <dsp:spPr>
        <a:xfrm>
          <a:off x="5484598" y="1942886"/>
          <a:ext cx="2734511" cy="1367255"/>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275" tIns="41275" rIns="41275" bIns="41275" numCol="1" spcCol="1270" anchor="ctr" anchorCtr="0">
          <a:noAutofit/>
        </a:bodyPr>
        <a:lstStyle/>
        <a:p>
          <a:pPr marL="0" lvl="0" indent="0" algn="ctr" defTabSz="2889250">
            <a:lnSpc>
              <a:spcPct val="90000"/>
            </a:lnSpc>
            <a:spcBef>
              <a:spcPct val="0"/>
            </a:spcBef>
            <a:spcAft>
              <a:spcPct val="35000"/>
            </a:spcAft>
            <a:buNone/>
          </a:pPr>
          <a:r>
            <a:rPr lang="en-US" sz="6500" kern="1200" dirty="0"/>
            <a:t>URN</a:t>
          </a:r>
          <a:endParaRPr lang="en-IN" sz="6500" kern="1200" dirty="0"/>
        </a:p>
      </dsp:txBody>
      <dsp:txXfrm>
        <a:off x="5484598" y="1942886"/>
        <a:ext cx="2734511" cy="1367255"/>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DFB5B8B-3B00-42F3-AD06-DD80E28CEFA9}" type="datetimeFigureOut">
              <a:rPr lang="en-IN" smtClean="0"/>
              <a:t>19-11-2022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1FF4735-88E3-4957-ADB6-C261138DAFAF}" type="slidenum">
              <a:rPr lang="en-IN" smtClean="0"/>
              <a:t>‹#›</a:t>
            </a:fld>
            <a:endParaRPr lang="en-IN"/>
          </a:p>
        </p:txBody>
      </p:sp>
    </p:spTree>
    <p:extLst>
      <p:ext uri="{BB962C8B-B14F-4D97-AF65-F5344CB8AC3E}">
        <p14:creationId xmlns:p14="http://schemas.microsoft.com/office/powerpoint/2010/main" val="25790159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1FF4735-88E3-4957-ADB6-C261138DAFAF}" type="slidenum">
              <a:rPr lang="en-IN" smtClean="0"/>
              <a:t>3</a:t>
            </a:fld>
            <a:endParaRPr lang="en-IN"/>
          </a:p>
        </p:txBody>
      </p:sp>
    </p:spTree>
    <p:extLst>
      <p:ext uri="{BB962C8B-B14F-4D97-AF65-F5344CB8AC3E}">
        <p14:creationId xmlns:p14="http://schemas.microsoft.com/office/powerpoint/2010/main" val="8589158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Hello Everyone, Welcome to my course.</a:t>
            </a:r>
          </a:p>
          <a:p>
            <a:r>
              <a:rPr lang="en-US" sz="1200" b="0" i="0" kern="1200" dirty="0">
                <a:solidFill>
                  <a:schemeClr val="tx1"/>
                </a:solidFill>
                <a:effectLst/>
                <a:latin typeface="+mn-lt"/>
                <a:ea typeface="+mn-ea"/>
                <a:cs typeface="+mn-cs"/>
              </a:rPr>
              <a:t>Internet is already big enough but researchers feel Internet can do much </a:t>
            </a:r>
            <a:r>
              <a:rPr lang="en-US" sz="1200" b="0" i="0" kern="1200" dirty="0" err="1">
                <a:solidFill>
                  <a:schemeClr val="tx1"/>
                </a:solidFill>
                <a:effectLst/>
                <a:latin typeface="+mn-lt"/>
                <a:ea typeface="+mn-ea"/>
                <a:cs typeface="+mn-cs"/>
              </a:rPr>
              <a:t>much</a:t>
            </a:r>
            <a:r>
              <a:rPr lang="en-US" sz="1200" b="0" i="0" kern="1200" dirty="0">
                <a:solidFill>
                  <a:schemeClr val="tx1"/>
                </a:solidFill>
                <a:effectLst/>
                <a:latin typeface="+mn-lt"/>
                <a:ea typeface="+mn-ea"/>
                <a:cs typeface="+mn-cs"/>
              </a:rPr>
              <a:t> better if we can convert the tones of web pages into tons of Data which is meaningful to the machines. Creating the meanings of the bulk of web pages should not be only the Humans responsibilities. </a:t>
            </a:r>
          </a:p>
          <a:p>
            <a:r>
              <a:rPr lang="en-US" sz="1200" b="0" i="0" kern="1200" dirty="0">
                <a:solidFill>
                  <a:schemeClr val="tx1"/>
                </a:solidFill>
                <a:effectLst/>
                <a:latin typeface="+mn-lt"/>
                <a:ea typeface="+mn-ea"/>
                <a:cs typeface="+mn-cs"/>
              </a:rPr>
              <a:t>Imagine how many problems machines can solve if they can understand the data available on the entire World Wide Web. That's exactly is being tried out by Semantic Web. It is far more interesting than it sounds like.</a:t>
            </a:r>
          </a:p>
          <a:p>
            <a:r>
              <a:rPr lang="en-US" sz="1200" b="0" i="0" kern="1200" dirty="0">
                <a:solidFill>
                  <a:schemeClr val="tx1"/>
                </a:solidFill>
                <a:effectLst/>
                <a:latin typeface="+mn-lt"/>
                <a:ea typeface="+mn-ea"/>
                <a:cs typeface="+mn-cs"/>
              </a:rPr>
              <a:t>In this course I will take you through why &amp; how the semantic web can supercharge the existing Internet and create the next generation machines from that data. We will explain how a web developer can make her website semantic friendly &amp; allow others make more sense of listed pages. </a:t>
            </a:r>
          </a:p>
          <a:p>
            <a:r>
              <a:rPr lang="en-US" sz="1200" b="0" i="0" kern="1200" dirty="0">
                <a:solidFill>
                  <a:schemeClr val="tx1"/>
                </a:solidFill>
                <a:effectLst/>
                <a:latin typeface="+mn-lt"/>
                <a:ea typeface="+mn-ea"/>
                <a:cs typeface="+mn-cs"/>
              </a:rPr>
              <a:t>This course allows you to learn the semantic web in the most easy way within one hour by explaining everything using examples. This is the good starting point to explore the deep world of WWW.</a:t>
            </a:r>
          </a:p>
          <a:p>
            <a:r>
              <a:rPr lang="en-US" sz="1200" b="0" i="0" kern="1200" dirty="0">
                <a:solidFill>
                  <a:schemeClr val="tx1"/>
                </a:solidFill>
                <a:effectLst/>
                <a:latin typeface="+mn-lt"/>
                <a:ea typeface="+mn-ea"/>
                <a:cs typeface="+mn-cs"/>
              </a:rPr>
              <a:t>We will also explain the standards like RDF, OWL Triples etc.</a:t>
            </a:r>
          </a:p>
          <a:p>
            <a:r>
              <a:rPr lang="en-US" sz="1200" b="1" i="0" kern="1200" dirty="0">
                <a:solidFill>
                  <a:schemeClr val="tx1"/>
                </a:solidFill>
                <a:effectLst/>
                <a:latin typeface="+mn-lt"/>
                <a:ea typeface="+mn-ea"/>
                <a:cs typeface="+mn-cs"/>
              </a:rPr>
              <a:t>Who this course is for:</a:t>
            </a:r>
          </a:p>
          <a:p>
            <a:r>
              <a:rPr lang="en-US" sz="1200" b="0" i="0" kern="1200" dirty="0">
                <a:solidFill>
                  <a:schemeClr val="tx1"/>
                </a:solidFill>
                <a:effectLst/>
                <a:latin typeface="+mn-lt"/>
                <a:ea typeface="+mn-ea"/>
                <a:cs typeface="+mn-cs"/>
              </a:rPr>
              <a:t>Anyone who want to keep up with the latest technologies trends</a:t>
            </a:r>
          </a:p>
          <a:p>
            <a:r>
              <a:rPr lang="en-US" sz="1200" b="0" i="0" kern="1200" dirty="0">
                <a:solidFill>
                  <a:schemeClr val="tx1"/>
                </a:solidFill>
                <a:effectLst/>
                <a:latin typeface="+mn-lt"/>
                <a:ea typeface="+mn-ea"/>
                <a:cs typeface="+mn-cs"/>
              </a:rPr>
              <a:t>Students who are working on Semantic Web Project</a:t>
            </a:r>
          </a:p>
          <a:p>
            <a:r>
              <a:rPr lang="en-US" sz="1200" b="0" i="0" kern="1200" dirty="0">
                <a:solidFill>
                  <a:schemeClr val="tx1"/>
                </a:solidFill>
                <a:effectLst/>
                <a:latin typeface="+mn-lt"/>
                <a:ea typeface="+mn-ea"/>
                <a:cs typeface="+mn-cs"/>
              </a:rPr>
              <a:t>Professional working on Website Upgrade to make it Semantic Web Compatible</a:t>
            </a:r>
          </a:p>
          <a:p>
            <a:r>
              <a:rPr lang="en-US" sz="1200" b="0" i="0" kern="1200" dirty="0">
                <a:solidFill>
                  <a:schemeClr val="tx1"/>
                </a:solidFill>
                <a:effectLst/>
                <a:latin typeface="+mn-lt"/>
                <a:ea typeface="+mn-ea"/>
                <a:cs typeface="+mn-cs"/>
              </a:rPr>
              <a:t>Entrepreneurs &amp; Business Professionals who are interested in making their business more meaningful on Web</a:t>
            </a:r>
          </a:p>
          <a:p>
            <a:br>
              <a:rPr lang="en-US" sz="1200" b="0" i="0" kern="1200" dirty="0">
                <a:solidFill>
                  <a:schemeClr val="tx1"/>
                </a:solidFill>
                <a:effectLst/>
                <a:latin typeface="+mn-lt"/>
                <a:ea typeface="+mn-ea"/>
                <a:cs typeface="+mn-cs"/>
              </a:rPr>
            </a:br>
            <a:endParaRPr lang="en-IN" dirty="0"/>
          </a:p>
        </p:txBody>
      </p:sp>
      <p:sp>
        <p:nvSpPr>
          <p:cNvPr id="4" name="Slide Number Placeholder 3"/>
          <p:cNvSpPr>
            <a:spLocks noGrp="1"/>
          </p:cNvSpPr>
          <p:nvPr>
            <p:ph type="sldNum" sz="quarter" idx="5"/>
          </p:nvPr>
        </p:nvSpPr>
        <p:spPr/>
        <p:txBody>
          <a:bodyPr/>
          <a:lstStyle/>
          <a:p>
            <a:fld id="{C1FF4735-88E3-4957-ADB6-C261138DAFAF}" type="slidenum">
              <a:rPr lang="en-IN" smtClean="0"/>
              <a:t>6</a:t>
            </a:fld>
            <a:endParaRPr lang="en-IN"/>
          </a:p>
        </p:txBody>
      </p:sp>
    </p:spTree>
    <p:extLst>
      <p:ext uri="{BB962C8B-B14F-4D97-AF65-F5344CB8AC3E}">
        <p14:creationId xmlns:p14="http://schemas.microsoft.com/office/powerpoint/2010/main" val="30552101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1FF4735-88E3-4957-ADB6-C261138DAFAF}" type="slidenum">
              <a:rPr lang="en-IN" smtClean="0"/>
              <a:t>11</a:t>
            </a:fld>
            <a:endParaRPr lang="en-IN"/>
          </a:p>
        </p:txBody>
      </p:sp>
    </p:spTree>
    <p:extLst>
      <p:ext uri="{BB962C8B-B14F-4D97-AF65-F5344CB8AC3E}">
        <p14:creationId xmlns:p14="http://schemas.microsoft.com/office/powerpoint/2010/main" val="1249918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D58DAD5-8F82-40C8-AC6C-3B66580F9087}" type="datetime1">
              <a:rPr lang="en-IN" smtClean="0"/>
              <a:t>19-11-2022</a:t>
            </a:fld>
            <a:endParaRPr lang="en-IN"/>
          </a:p>
        </p:txBody>
      </p:sp>
      <p:sp>
        <p:nvSpPr>
          <p:cNvPr id="5" name="Footer Placeholder 4"/>
          <p:cNvSpPr>
            <a:spLocks noGrp="1"/>
          </p:cNvSpPr>
          <p:nvPr>
            <p:ph type="ftr" sz="quarter" idx="11"/>
          </p:nvPr>
        </p:nvSpPr>
        <p:spPr/>
        <p:txBody>
          <a:bodyPr/>
          <a:lstStyle/>
          <a:p>
            <a:r>
              <a:rPr lang="en-IN"/>
              <a:t>Prepared By: Ronak Panchal</a:t>
            </a:r>
          </a:p>
        </p:txBody>
      </p:sp>
      <p:sp>
        <p:nvSpPr>
          <p:cNvPr id="6" name="Slide Number Placeholder 5"/>
          <p:cNvSpPr>
            <a:spLocks noGrp="1"/>
          </p:cNvSpPr>
          <p:nvPr>
            <p:ph type="sldNum" sz="quarter" idx="12"/>
          </p:nvPr>
        </p:nvSpPr>
        <p:spPr/>
        <p:txBody>
          <a:bodyPr/>
          <a:lstStyle/>
          <a:p>
            <a:fld id="{55EB95FA-237B-4EA0-82D1-BBD69720AEE9}" type="slidenum">
              <a:rPr lang="en-IN" smtClean="0"/>
              <a:t>‹#›</a:t>
            </a:fld>
            <a:endParaRPr lang="en-IN"/>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55646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A8672C3-67D7-40AB-A8A6-FA9827515D64}" type="datetime1">
              <a:rPr lang="en-IN" smtClean="0"/>
              <a:t>19-11-2022</a:t>
            </a:fld>
            <a:endParaRPr lang="en-IN"/>
          </a:p>
        </p:txBody>
      </p:sp>
      <p:sp>
        <p:nvSpPr>
          <p:cNvPr id="5" name="Footer Placeholder 4"/>
          <p:cNvSpPr>
            <a:spLocks noGrp="1"/>
          </p:cNvSpPr>
          <p:nvPr>
            <p:ph type="ftr" sz="quarter" idx="11"/>
          </p:nvPr>
        </p:nvSpPr>
        <p:spPr/>
        <p:txBody>
          <a:bodyPr/>
          <a:lstStyle/>
          <a:p>
            <a:r>
              <a:rPr lang="en-IN"/>
              <a:t>Prepared By: Ronak Panchal</a:t>
            </a:r>
          </a:p>
        </p:txBody>
      </p:sp>
      <p:sp>
        <p:nvSpPr>
          <p:cNvPr id="6" name="Slide Number Placeholder 5"/>
          <p:cNvSpPr>
            <a:spLocks noGrp="1"/>
          </p:cNvSpPr>
          <p:nvPr>
            <p:ph type="sldNum" sz="quarter" idx="12"/>
          </p:nvPr>
        </p:nvSpPr>
        <p:spPr/>
        <p:txBody>
          <a:bodyPr/>
          <a:lstStyle/>
          <a:p>
            <a:fld id="{55EB95FA-237B-4EA0-82D1-BBD69720AEE9}" type="slidenum">
              <a:rPr lang="en-IN" smtClean="0"/>
              <a:t>‹#›</a:t>
            </a:fld>
            <a:endParaRPr lang="en-IN"/>
          </a:p>
        </p:txBody>
      </p:sp>
    </p:spTree>
    <p:extLst>
      <p:ext uri="{BB962C8B-B14F-4D97-AF65-F5344CB8AC3E}">
        <p14:creationId xmlns:p14="http://schemas.microsoft.com/office/powerpoint/2010/main" val="1233820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467689-BC8B-450E-AF8B-48CD93BF2116}" type="datetime1">
              <a:rPr lang="en-IN" smtClean="0"/>
              <a:t>19-11-2022</a:t>
            </a:fld>
            <a:endParaRPr lang="en-IN"/>
          </a:p>
        </p:txBody>
      </p:sp>
      <p:sp>
        <p:nvSpPr>
          <p:cNvPr id="5" name="Footer Placeholder 4"/>
          <p:cNvSpPr>
            <a:spLocks noGrp="1"/>
          </p:cNvSpPr>
          <p:nvPr>
            <p:ph type="ftr" sz="quarter" idx="11"/>
          </p:nvPr>
        </p:nvSpPr>
        <p:spPr/>
        <p:txBody>
          <a:bodyPr/>
          <a:lstStyle/>
          <a:p>
            <a:r>
              <a:rPr lang="en-IN"/>
              <a:t>Prepared By: Ronak Panchal</a:t>
            </a:r>
          </a:p>
        </p:txBody>
      </p:sp>
      <p:sp>
        <p:nvSpPr>
          <p:cNvPr id="6" name="Slide Number Placeholder 5"/>
          <p:cNvSpPr>
            <a:spLocks noGrp="1"/>
          </p:cNvSpPr>
          <p:nvPr>
            <p:ph type="sldNum" sz="quarter" idx="12"/>
          </p:nvPr>
        </p:nvSpPr>
        <p:spPr/>
        <p:txBody>
          <a:bodyPr/>
          <a:lstStyle/>
          <a:p>
            <a:fld id="{55EB95FA-237B-4EA0-82D1-BBD69720AEE9}" type="slidenum">
              <a:rPr lang="en-IN" smtClean="0"/>
              <a:t>‹#›</a:t>
            </a:fld>
            <a:endParaRPr lang="en-IN"/>
          </a:p>
        </p:txBody>
      </p:sp>
    </p:spTree>
    <p:extLst>
      <p:ext uri="{BB962C8B-B14F-4D97-AF65-F5344CB8AC3E}">
        <p14:creationId xmlns:p14="http://schemas.microsoft.com/office/powerpoint/2010/main" val="98982832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685800" y="2063396"/>
            <a:ext cx="10394707" cy="33111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E3971DE-47F7-48C4-99B6-523C9CD21EBC}" type="datetime1">
              <a:rPr lang="en-IN" smtClean="0"/>
              <a:t>19-11-2022</a:t>
            </a:fld>
            <a:endParaRPr lang="en-IN"/>
          </a:p>
        </p:txBody>
      </p:sp>
      <p:sp>
        <p:nvSpPr>
          <p:cNvPr id="5" name="Footer Placeholder 4"/>
          <p:cNvSpPr>
            <a:spLocks noGrp="1"/>
          </p:cNvSpPr>
          <p:nvPr>
            <p:ph type="ftr" sz="quarter" idx="11"/>
          </p:nvPr>
        </p:nvSpPr>
        <p:spPr/>
        <p:txBody>
          <a:bodyPr/>
          <a:lstStyle/>
          <a:p>
            <a:r>
              <a:rPr lang="en-IN"/>
              <a:t>Prepared By: Ronak Panchal</a:t>
            </a:r>
          </a:p>
        </p:txBody>
      </p:sp>
      <p:sp>
        <p:nvSpPr>
          <p:cNvPr id="6" name="Slide Number Placeholder 5"/>
          <p:cNvSpPr>
            <a:spLocks noGrp="1"/>
          </p:cNvSpPr>
          <p:nvPr>
            <p:ph type="sldNum" sz="quarter" idx="12"/>
          </p:nvPr>
        </p:nvSpPr>
        <p:spPr/>
        <p:txBody>
          <a:bodyPr/>
          <a:lstStyle/>
          <a:p>
            <a:fld id="{55EB95FA-237B-4EA0-82D1-BBD69720AEE9}" type="slidenum">
              <a:rPr lang="en-IN" smtClean="0"/>
              <a:t>‹#›</a:t>
            </a:fld>
            <a:endParaRPr lang="en-IN"/>
          </a:p>
        </p:txBody>
      </p:sp>
    </p:spTree>
    <p:extLst>
      <p:ext uri="{BB962C8B-B14F-4D97-AF65-F5344CB8AC3E}">
        <p14:creationId xmlns:p14="http://schemas.microsoft.com/office/powerpoint/2010/main" val="7026981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FDB2172-0CB9-454E-A6C1-F46E17F44309}" type="datetime1">
              <a:rPr lang="en-IN" smtClean="0"/>
              <a:t>19-11-2022</a:t>
            </a:fld>
            <a:endParaRPr lang="en-IN"/>
          </a:p>
        </p:txBody>
      </p:sp>
      <p:sp>
        <p:nvSpPr>
          <p:cNvPr id="5" name="Footer Placeholder 4"/>
          <p:cNvSpPr>
            <a:spLocks noGrp="1"/>
          </p:cNvSpPr>
          <p:nvPr>
            <p:ph type="ftr" sz="quarter" idx="11"/>
          </p:nvPr>
        </p:nvSpPr>
        <p:spPr/>
        <p:txBody>
          <a:bodyPr/>
          <a:lstStyle/>
          <a:p>
            <a:r>
              <a:rPr lang="en-IN"/>
              <a:t>Prepared By: Ronak Panchal</a:t>
            </a:r>
          </a:p>
        </p:txBody>
      </p:sp>
      <p:sp>
        <p:nvSpPr>
          <p:cNvPr id="6" name="Slide Number Placeholder 5"/>
          <p:cNvSpPr>
            <a:spLocks noGrp="1"/>
          </p:cNvSpPr>
          <p:nvPr>
            <p:ph type="sldNum" sz="quarter" idx="12"/>
          </p:nvPr>
        </p:nvSpPr>
        <p:spPr/>
        <p:txBody>
          <a:bodyPr/>
          <a:lstStyle/>
          <a:p>
            <a:fld id="{55EB95FA-237B-4EA0-82D1-BBD69720AEE9}" type="slidenum">
              <a:rPr lang="en-IN" smtClean="0"/>
              <a:t>‹#›</a:t>
            </a:fld>
            <a:endParaRPr lang="en-IN"/>
          </a:p>
        </p:txBody>
      </p:sp>
    </p:spTree>
    <p:extLst>
      <p:ext uri="{BB962C8B-B14F-4D97-AF65-F5344CB8AC3E}">
        <p14:creationId xmlns:p14="http://schemas.microsoft.com/office/powerpoint/2010/main" val="7800339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84ED59A-1C27-4D93-A30F-C15805939D28}" type="datetime1">
              <a:rPr lang="en-IN" smtClean="0"/>
              <a:t>19-11-2022</a:t>
            </a:fld>
            <a:endParaRPr lang="en-IN"/>
          </a:p>
        </p:txBody>
      </p:sp>
      <p:sp>
        <p:nvSpPr>
          <p:cNvPr id="5" name="Footer Placeholder 4"/>
          <p:cNvSpPr>
            <a:spLocks noGrp="1"/>
          </p:cNvSpPr>
          <p:nvPr>
            <p:ph type="ftr" sz="quarter" idx="11"/>
          </p:nvPr>
        </p:nvSpPr>
        <p:spPr/>
        <p:txBody>
          <a:bodyPr/>
          <a:lstStyle/>
          <a:p>
            <a:r>
              <a:rPr lang="en-IN"/>
              <a:t>Prepared By: Ronak Panchal</a:t>
            </a:r>
          </a:p>
        </p:txBody>
      </p:sp>
      <p:sp>
        <p:nvSpPr>
          <p:cNvPr id="6" name="Slide Number Placeholder 5"/>
          <p:cNvSpPr>
            <a:spLocks noGrp="1"/>
          </p:cNvSpPr>
          <p:nvPr>
            <p:ph type="sldNum" sz="quarter" idx="12"/>
          </p:nvPr>
        </p:nvSpPr>
        <p:spPr/>
        <p:txBody>
          <a:bodyPr/>
          <a:lstStyle/>
          <a:p>
            <a:fld id="{55EB95FA-237B-4EA0-82D1-BBD69720AEE9}" type="slidenum">
              <a:rPr lang="en-IN" smtClean="0"/>
              <a:t>‹#›</a:t>
            </a:fld>
            <a:endParaRPr lang="en-IN"/>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147397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6F58593-8DD6-45B1-A0AF-93351BDB0A5A}" type="datetime1">
              <a:rPr lang="en-IN" smtClean="0"/>
              <a:t>19-11-2022</a:t>
            </a:fld>
            <a:endParaRPr lang="en-IN"/>
          </a:p>
        </p:txBody>
      </p:sp>
      <p:sp>
        <p:nvSpPr>
          <p:cNvPr id="6" name="Footer Placeholder 5"/>
          <p:cNvSpPr>
            <a:spLocks noGrp="1"/>
          </p:cNvSpPr>
          <p:nvPr>
            <p:ph type="ftr" sz="quarter" idx="11"/>
          </p:nvPr>
        </p:nvSpPr>
        <p:spPr/>
        <p:txBody>
          <a:bodyPr/>
          <a:lstStyle/>
          <a:p>
            <a:r>
              <a:rPr lang="en-IN"/>
              <a:t>Prepared By: Ronak Panchal</a:t>
            </a:r>
          </a:p>
        </p:txBody>
      </p:sp>
      <p:sp>
        <p:nvSpPr>
          <p:cNvPr id="7" name="Slide Number Placeholder 6"/>
          <p:cNvSpPr>
            <a:spLocks noGrp="1"/>
          </p:cNvSpPr>
          <p:nvPr>
            <p:ph type="sldNum" sz="quarter" idx="12"/>
          </p:nvPr>
        </p:nvSpPr>
        <p:spPr/>
        <p:txBody>
          <a:bodyPr/>
          <a:lstStyle/>
          <a:p>
            <a:fld id="{55EB95FA-237B-4EA0-82D1-BBD69720AEE9}" type="slidenum">
              <a:rPr lang="en-IN" smtClean="0"/>
              <a:t>‹#›</a:t>
            </a:fld>
            <a:endParaRPr lang="en-IN"/>
          </a:p>
        </p:txBody>
      </p:sp>
    </p:spTree>
    <p:extLst>
      <p:ext uri="{BB962C8B-B14F-4D97-AF65-F5344CB8AC3E}">
        <p14:creationId xmlns:p14="http://schemas.microsoft.com/office/powerpoint/2010/main" val="16330232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FED62CB-E024-4709-B0D5-239CB36A7089}" type="datetime1">
              <a:rPr lang="en-IN" smtClean="0"/>
              <a:t>19-11-2022</a:t>
            </a:fld>
            <a:endParaRPr lang="en-IN"/>
          </a:p>
        </p:txBody>
      </p:sp>
      <p:sp>
        <p:nvSpPr>
          <p:cNvPr id="8" name="Footer Placeholder 7"/>
          <p:cNvSpPr>
            <a:spLocks noGrp="1"/>
          </p:cNvSpPr>
          <p:nvPr>
            <p:ph type="ftr" sz="quarter" idx="11"/>
          </p:nvPr>
        </p:nvSpPr>
        <p:spPr/>
        <p:txBody>
          <a:bodyPr/>
          <a:lstStyle/>
          <a:p>
            <a:r>
              <a:rPr lang="en-IN"/>
              <a:t>Prepared By: Ronak Panchal</a:t>
            </a:r>
          </a:p>
        </p:txBody>
      </p:sp>
      <p:sp>
        <p:nvSpPr>
          <p:cNvPr id="9" name="Slide Number Placeholder 8"/>
          <p:cNvSpPr>
            <a:spLocks noGrp="1"/>
          </p:cNvSpPr>
          <p:nvPr>
            <p:ph type="sldNum" sz="quarter" idx="12"/>
          </p:nvPr>
        </p:nvSpPr>
        <p:spPr/>
        <p:txBody>
          <a:bodyPr/>
          <a:lstStyle/>
          <a:p>
            <a:fld id="{55EB95FA-237B-4EA0-82D1-BBD69720AEE9}" type="slidenum">
              <a:rPr lang="en-IN" smtClean="0"/>
              <a:t>‹#›</a:t>
            </a:fld>
            <a:endParaRPr lang="en-IN"/>
          </a:p>
        </p:txBody>
      </p:sp>
    </p:spTree>
    <p:extLst>
      <p:ext uri="{BB962C8B-B14F-4D97-AF65-F5344CB8AC3E}">
        <p14:creationId xmlns:p14="http://schemas.microsoft.com/office/powerpoint/2010/main" val="36674172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5B785FC-3E16-4BA2-B341-D1253979CB93}" type="datetime1">
              <a:rPr lang="en-IN" smtClean="0"/>
              <a:t>19-11-2022</a:t>
            </a:fld>
            <a:endParaRPr lang="en-IN"/>
          </a:p>
        </p:txBody>
      </p:sp>
      <p:sp>
        <p:nvSpPr>
          <p:cNvPr id="4" name="Footer Placeholder 3"/>
          <p:cNvSpPr>
            <a:spLocks noGrp="1"/>
          </p:cNvSpPr>
          <p:nvPr>
            <p:ph type="ftr" sz="quarter" idx="11"/>
          </p:nvPr>
        </p:nvSpPr>
        <p:spPr/>
        <p:txBody>
          <a:bodyPr/>
          <a:lstStyle/>
          <a:p>
            <a:r>
              <a:rPr lang="en-IN"/>
              <a:t>Prepared By: Ronak Panchal</a:t>
            </a:r>
          </a:p>
        </p:txBody>
      </p:sp>
      <p:sp>
        <p:nvSpPr>
          <p:cNvPr id="5" name="Slide Number Placeholder 4"/>
          <p:cNvSpPr>
            <a:spLocks noGrp="1"/>
          </p:cNvSpPr>
          <p:nvPr>
            <p:ph type="sldNum" sz="quarter" idx="12"/>
          </p:nvPr>
        </p:nvSpPr>
        <p:spPr/>
        <p:txBody>
          <a:bodyPr/>
          <a:lstStyle/>
          <a:p>
            <a:fld id="{55EB95FA-237B-4EA0-82D1-BBD69720AEE9}" type="slidenum">
              <a:rPr lang="en-IN" smtClean="0"/>
              <a:t>‹#›</a:t>
            </a:fld>
            <a:endParaRPr lang="en-IN"/>
          </a:p>
        </p:txBody>
      </p:sp>
    </p:spTree>
    <p:extLst>
      <p:ext uri="{BB962C8B-B14F-4D97-AF65-F5344CB8AC3E}">
        <p14:creationId xmlns:p14="http://schemas.microsoft.com/office/powerpoint/2010/main" val="25887960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2BB8443C-87A6-47FD-BC4E-C35C5D63C0D0}" type="datetime1">
              <a:rPr lang="en-IN" smtClean="0"/>
              <a:t>19-11-2022</a:t>
            </a:fld>
            <a:endParaRPr lang="en-IN"/>
          </a:p>
        </p:txBody>
      </p:sp>
      <p:sp>
        <p:nvSpPr>
          <p:cNvPr id="8" name="Footer Placeholder 7"/>
          <p:cNvSpPr>
            <a:spLocks noGrp="1"/>
          </p:cNvSpPr>
          <p:nvPr>
            <p:ph type="ftr" sz="quarter" idx="11"/>
          </p:nvPr>
        </p:nvSpPr>
        <p:spPr/>
        <p:txBody>
          <a:bodyPr/>
          <a:lstStyle>
            <a:lvl1pPr>
              <a:defRPr>
                <a:solidFill>
                  <a:srgbClr val="FFFFFF"/>
                </a:solidFill>
              </a:defRPr>
            </a:lvl1pPr>
          </a:lstStyle>
          <a:p>
            <a:r>
              <a:rPr lang="en-IN"/>
              <a:t>Prepared By: Ronak Panchal</a:t>
            </a:r>
          </a:p>
        </p:txBody>
      </p:sp>
      <p:sp>
        <p:nvSpPr>
          <p:cNvPr id="9" name="Slide Number Placeholder 8"/>
          <p:cNvSpPr>
            <a:spLocks noGrp="1"/>
          </p:cNvSpPr>
          <p:nvPr>
            <p:ph type="sldNum" sz="quarter" idx="12"/>
          </p:nvPr>
        </p:nvSpPr>
        <p:spPr/>
        <p:txBody>
          <a:bodyPr/>
          <a:lstStyle/>
          <a:p>
            <a:fld id="{55EB95FA-237B-4EA0-82D1-BBD69720AEE9}" type="slidenum">
              <a:rPr lang="en-IN" smtClean="0"/>
              <a:t>‹#›</a:t>
            </a:fld>
            <a:endParaRPr lang="en-IN"/>
          </a:p>
        </p:txBody>
      </p:sp>
    </p:spTree>
    <p:extLst>
      <p:ext uri="{BB962C8B-B14F-4D97-AF65-F5344CB8AC3E}">
        <p14:creationId xmlns:p14="http://schemas.microsoft.com/office/powerpoint/2010/main" val="6311528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26AEEF85-2D40-486C-9FE6-90F4AFDEAE54}" type="datetime1">
              <a:rPr lang="en-IN" smtClean="0"/>
              <a:t>19-11-2022</a:t>
            </a:fld>
            <a:endParaRPr lang="en-IN"/>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r>
              <a:rPr lang="en-IN"/>
              <a:t>Prepared By: Ronak Panchal</a:t>
            </a:r>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55EB95FA-237B-4EA0-82D1-BBD69720AEE9}" type="slidenum">
              <a:rPr lang="en-IN" smtClean="0"/>
              <a:t>‹#›</a:t>
            </a:fld>
            <a:endParaRPr lang="en-IN"/>
          </a:p>
        </p:txBody>
      </p:sp>
    </p:spTree>
    <p:extLst>
      <p:ext uri="{BB962C8B-B14F-4D97-AF65-F5344CB8AC3E}">
        <p14:creationId xmlns:p14="http://schemas.microsoft.com/office/powerpoint/2010/main" val="31752110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C921C77-1011-4430-B5B9-1E556D81B0A6}" type="datetime1">
              <a:rPr lang="en-IN" smtClean="0"/>
              <a:t>19-11-2022</a:t>
            </a:fld>
            <a:endParaRPr lang="en-IN"/>
          </a:p>
        </p:txBody>
      </p:sp>
      <p:sp>
        <p:nvSpPr>
          <p:cNvPr id="6" name="Footer Placeholder 5"/>
          <p:cNvSpPr>
            <a:spLocks noGrp="1"/>
          </p:cNvSpPr>
          <p:nvPr>
            <p:ph type="ftr" sz="quarter" idx="11"/>
          </p:nvPr>
        </p:nvSpPr>
        <p:spPr/>
        <p:txBody>
          <a:bodyPr/>
          <a:lstStyle/>
          <a:p>
            <a:r>
              <a:rPr lang="en-IN"/>
              <a:t>Prepared By: Ronak Panchal</a:t>
            </a:r>
          </a:p>
        </p:txBody>
      </p:sp>
      <p:sp>
        <p:nvSpPr>
          <p:cNvPr id="7" name="Slide Number Placeholder 6"/>
          <p:cNvSpPr>
            <a:spLocks noGrp="1"/>
          </p:cNvSpPr>
          <p:nvPr>
            <p:ph type="sldNum" sz="quarter" idx="12"/>
          </p:nvPr>
        </p:nvSpPr>
        <p:spPr/>
        <p:txBody>
          <a:bodyPr/>
          <a:lstStyle/>
          <a:p>
            <a:fld id="{55EB95FA-237B-4EA0-82D1-BBD69720AEE9}" type="slidenum">
              <a:rPr lang="en-IN" smtClean="0"/>
              <a:t>‹#›</a:t>
            </a:fld>
            <a:endParaRPr lang="en-IN"/>
          </a:p>
        </p:txBody>
      </p:sp>
    </p:spTree>
    <p:extLst>
      <p:ext uri="{BB962C8B-B14F-4D97-AF65-F5344CB8AC3E}">
        <p14:creationId xmlns:p14="http://schemas.microsoft.com/office/powerpoint/2010/main" val="7144237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41A747C2-1DDF-4F73-9D10-45628C9EEF52}" type="datetime1">
              <a:rPr lang="en-IN" smtClean="0"/>
              <a:t>19-11-2022</a:t>
            </a:fld>
            <a:endParaRPr lang="en-IN"/>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r>
              <a:rPr lang="en-IN"/>
              <a:t>Prepared By: Ronak Panchal</a:t>
            </a:r>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55EB95FA-237B-4EA0-82D1-BBD69720AEE9}" type="slidenum">
              <a:rPr lang="en-IN" smtClean="0"/>
              <a:t>‹#›</a:t>
            </a:fld>
            <a:endParaRPr lang="en-IN"/>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5270329"/>
      </p:ext>
    </p:extLst>
  </p:cSld>
  <p:clrMap bg1="lt1" tx1="dk1" bg2="lt2" tx2="dk2" accent1="accent1" accent2="accent2" accent3="accent3" accent4="accent4" accent5="accent5" accent6="accent6" hlink="hlink" folHlink="folHlink"/>
  <p:sldLayoutIdLst>
    <p:sldLayoutId id="2147483718" r:id="rId1"/>
    <p:sldLayoutId id="2147483719" r:id="rId2"/>
    <p:sldLayoutId id="2147483720" r:id="rId3"/>
    <p:sldLayoutId id="2147483721" r:id="rId4"/>
    <p:sldLayoutId id="2147483722" r:id="rId5"/>
    <p:sldLayoutId id="2147483723" r:id="rId6"/>
    <p:sldLayoutId id="2147483724" r:id="rId7"/>
    <p:sldLayoutId id="2147483725" r:id="rId8"/>
    <p:sldLayoutId id="2147483726" r:id="rId9"/>
    <p:sldLayoutId id="2147483727" r:id="rId10"/>
    <p:sldLayoutId id="2147483728" r:id="rId11"/>
    <p:sldLayoutId id="2147483729" r:id="rId12"/>
  </p:sldLayoutIdLst>
  <p:hf hd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www.ranker.com/list/semantic-web-companies/reference" TargetMode="External"/><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9.xml.rels><?xml version="1.0" encoding="UTF-8" standalone="yes"?>
<Relationships xmlns="http://schemas.openxmlformats.org/package/2006/relationships"><Relationship Id="rId3" Type="http://schemas.openxmlformats.org/officeDocument/2006/relationships/hyperlink" Target="ftp://example.com/download.zip" TargetMode="External"/><Relationship Id="rId2" Type="http://schemas.openxmlformats.org/officeDocument/2006/relationships/hyperlink" Target="http://example.com/mypage.html" TargetMode="External"/><Relationship Id="rId1" Type="http://schemas.openxmlformats.org/officeDocument/2006/relationships/slideLayout" Target="../slideLayouts/slideLayout12.xml"/><Relationship Id="rId6" Type="http://schemas.openxmlformats.org/officeDocument/2006/relationships/image" Target="../media/image10.png"/><Relationship Id="rId5" Type="http://schemas.openxmlformats.org/officeDocument/2006/relationships/hyperlink" Target="file:///\\home\user\file.txt" TargetMode="External"/><Relationship Id="rId4" Type="http://schemas.openxmlformats.org/officeDocument/2006/relationships/hyperlink" Target="mailto:user@example.com"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protege.stanford.edu/" TargetMode="Externa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png"/><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8" Type="http://schemas.openxmlformats.org/officeDocument/2006/relationships/hyperlink" Target="https://docs.marklogic.com/guide/semantics/intro" TargetMode="External"/><Relationship Id="rId13" Type="http://schemas.openxmlformats.org/officeDocument/2006/relationships/hyperlink" Target="https://www.technologyreview.com/2011/06/10/22861/google-microsoft-and-yahoo-team-up-to-advance-semantic-web/" TargetMode="External"/><Relationship Id="rId3" Type="http://schemas.openxmlformats.org/officeDocument/2006/relationships/hyperlink" Target="https://www.cambridgesemantics.com/blog/semantic-university/intro-semantic-web/" TargetMode="External"/><Relationship Id="rId7" Type="http://schemas.openxmlformats.org/officeDocument/2006/relationships/hyperlink" Target="https://cdn1.marklogic.com/wp-content/uploads/2018/01/MarkLogic-White-Paper-MarkLogic-Semantics-08042014.pdf" TargetMode="External"/><Relationship Id="rId12" Type="http://schemas.openxmlformats.org/officeDocument/2006/relationships/hyperlink" Target="https://ti.arc.nasa.gov/m/pub-archive/879h/0879%20(Ashish).pdf" TargetMode="External"/><Relationship Id="rId17" Type="http://schemas.openxmlformats.org/officeDocument/2006/relationships/hyperlink" Target="https://www.slideshare.net/sadeghsalehi2/ontology-development-in-protg" TargetMode="External"/><Relationship Id="rId2" Type="http://schemas.openxmlformats.org/officeDocument/2006/relationships/hyperlink" Target="https://www.ecs.soton.ac.uk/news/658" TargetMode="External"/><Relationship Id="rId16" Type="http://schemas.openxmlformats.org/officeDocument/2006/relationships/hyperlink" Target="https://www.slideshare.net/comerciodeportugal/protege-tutorial" TargetMode="External"/><Relationship Id="rId1" Type="http://schemas.openxmlformats.org/officeDocument/2006/relationships/slideLayout" Target="../slideLayouts/slideLayout12.xml"/><Relationship Id="rId6" Type="http://schemas.openxmlformats.org/officeDocument/2006/relationships/hyperlink" Target="https://cse.iitkgp.ac.in/~tkmishra/files/SEMANTIC%20WEB%20report.pdf" TargetMode="External"/><Relationship Id="rId11" Type="http://schemas.openxmlformats.org/officeDocument/2006/relationships/hyperlink" Target="https://www.slideshare.net/tpluskiewicz/introduction-to-the-semantic-web-16024553" TargetMode="External"/><Relationship Id="rId5" Type="http://schemas.openxmlformats.org/officeDocument/2006/relationships/hyperlink" Target="https://people.cs.pitt.edu/~milos/courses/cs2740/Lectures/class16.pdf" TargetMode="External"/><Relationship Id="rId15" Type="http://schemas.openxmlformats.org/officeDocument/2006/relationships/hyperlink" Target="https://www.w3.org/2005/04/FSWS/Submissions/16/paper.html" TargetMode="External"/><Relationship Id="rId10" Type="http://schemas.openxmlformats.org/officeDocument/2006/relationships/hyperlink" Target="http://www.iro.umontreal.ca/~lapalme/ift6281/sparql-1_1-cheat-sheet.pdf" TargetMode="External"/><Relationship Id="rId4" Type="http://schemas.openxmlformats.org/officeDocument/2006/relationships/hyperlink" Target="https://www.emse.fr/~zimmermann/Teaching/SemWeb/" TargetMode="External"/><Relationship Id="rId9" Type="http://schemas.openxmlformats.org/officeDocument/2006/relationships/hyperlink" Target="https://www.itpro.co.uk/strategy/29606/what-is-the-semantic-web" TargetMode="External"/><Relationship Id="rId14" Type="http://schemas.openxmlformats.org/officeDocument/2006/relationships/hyperlink" Target="https://www.w3.org/2009/Talks/1214-Darmstadt-IH/Applications.pdf" TargetMode="Externa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EAB56-AB59-4A3F-875F-5AEED2057DBB}"/>
              </a:ext>
            </a:extLst>
          </p:cNvPr>
          <p:cNvSpPr>
            <a:spLocks noGrp="1"/>
          </p:cNvSpPr>
          <p:nvPr>
            <p:ph type="ctrTitle"/>
          </p:nvPr>
        </p:nvSpPr>
        <p:spPr>
          <a:xfrm>
            <a:off x="1185333" y="3429000"/>
            <a:ext cx="10811933" cy="1039814"/>
          </a:xfrm>
        </p:spPr>
        <p:txBody>
          <a:bodyPr>
            <a:normAutofit/>
          </a:bodyPr>
          <a:lstStyle/>
          <a:p>
            <a:r>
              <a:rPr lang="en-US" sz="6600" dirty="0"/>
              <a:t>Introduction To Semantic Web</a:t>
            </a:r>
            <a:endParaRPr lang="en-IN" sz="6600" dirty="0"/>
          </a:p>
        </p:txBody>
      </p:sp>
      <p:sp>
        <p:nvSpPr>
          <p:cNvPr id="3" name="Subtitle 2">
            <a:extLst>
              <a:ext uri="{FF2B5EF4-FFF2-40B4-BE49-F238E27FC236}">
                <a16:creationId xmlns:a16="http://schemas.microsoft.com/office/drawing/2014/main" id="{3965B71E-69C9-4352-97D3-C4FE8C8C5E3D}"/>
              </a:ext>
            </a:extLst>
          </p:cNvPr>
          <p:cNvSpPr>
            <a:spLocks noGrp="1"/>
          </p:cNvSpPr>
          <p:nvPr>
            <p:ph type="subTitle" idx="1"/>
          </p:nvPr>
        </p:nvSpPr>
        <p:spPr>
          <a:xfrm>
            <a:off x="1524000" y="4883150"/>
            <a:ext cx="9144000" cy="1655762"/>
          </a:xfrm>
        </p:spPr>
        <p:txBody>
          <a:bodyPr/>
          <a:lstStyle/>
          <a:p>
            <a:pPr algn="ctr"/>
            <a:r>
              <a:rPr lang="en-US" dirty="0"/>
              <a:t>Prepared By: DR. Ronak Panchal</a:t>
            </a:r>
            <a:endParaRPr lang="en-IN" dirty="0"/>
          </a:p>
          <a:p>
            <a:pPr algn="ctr"/>
            <a:r>
              <a:rPr lang="en-IN" dirty="0"/>
              <a:t>KNOWLEGDE GRAPH ENGINEER, COGNIZANT, PUNE</a:t>
            </a:r>
            <a:endParaRPr lang="en-US" dirty="0"/>
          </a:p>
        </p:txBody>
      </p:sp>
      <p:sp>
        <p:nvSpPr>
          <p:cNvPr id="5" name="Footer Placeholder 4">
            <a:extLst>
              <a:ext uri="{FF2B5EF4-FFF2-40B4-BE49-F238E27FC236}">
                <a16:creationId xmlns:a16="http://schemas.microsoft.com/office/drawing/2014/main" id="{91713F80-1CA8-4698-A77A-1AFD9E2EADDF}"/>
              </a:ext>
            </a:extLst>
          </p:cNvPr>
          <p:cNvSpPr>
            <a:spLocks noGrp="1"/>
          </p:cNvSpPr>
          <p:nvPr>
            <p:ph type="ftr" sz="quarter" idx="11"/>
          </p:nvPr>
        </p:nvSpPr>
        <p:spPr/>
        <p:txBody>
          <a:bodyPr/>
          <a:lstStyle/>
          <a:p>
            <a:r>
              <a:rPr lang="en-IN"/>
              <a:t>Prepared By: Ronak Panchal</a:t>
            </a:r>
          </a:p>
        </p:txBody>
      </p:sp>
      <p:sp>
        <p:nvSpPr>
          <p:cNvPr id="8" name="Slide Number Placeholder 7">
            <a:extLst>
              <a:ext uri="{FF2B5EF4-FFF2-40B4-BE49-F238E27FC236}">
                <a16:creationId xmlns:a16="http://schemas.microsoft.com/office/drawing/2014/main" id="{64CE2DAC-6F1A-404B-ABCE-C3EF2931689F}"/>
              </a:ext>
            </a:extLst>
          </p:cNvPr>
          <p:cNvSpPr>
            <a:spLocks noGrp="1"/>
          </p:cNvSpPr>
          <p:nvPr>
            <p:ph type="sldNum" sz="quarter" idx="12"/>
          </p:nvPr>
        </p:nvSpPr>
        <p:spPr/>
        <p:txBody>
          <a:bodyPr/>
          <a:lstStyle/>
          <a:p>
            <a:fld id="{55EB95FA-237B-4EA0-82D1-BBD69720AEE9}" type="slidenum">
              <a:rPr lang="en-IN" smtClean="0"/>
              <a:t>1</a:t>
            </a:fld>
            <a:endParaRPr lang="en-IN"/>
          </a:p>
        </p:txBody>
      </p:sp>
      <p:pic>
        <p:nvPicPr>
          <p:cNvPr id="4098" name="Picture 2" descr="Semantic Web Systems">
            <a:extLst>
              <a:ext uri="{FF2B5EF4-FFF2-40B4-BE49-F238E27FC236}">
                <a16:creationId xmlns:a16="http://schemas.microsoft.com/office/drawing/2014/main" id="{B7C4BC42-7377-4D18-8855-ACD2F81AF9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58192" y="43430"/>
            <a:ext cx="6330208" cy="34802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49226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1E61DB-2A42-4D84-8E26-BFB0D23F0423}"/>
              </a:ext>
            </a:extLst>
          </p:cNvPr>
          <p:cNvSpPr>
            <a:spLocks noGrp="1"/>
          </p:cNvSpPr>
          <p:nvPr>
            <p:ph type="title"/>
          </p:nvPr>
        </p:nvSpPr>
        <p:spPr/>
        <p:txBody>
          <a:bodyPr/>
          <a:lstStyle/>
          <a:p>
            <a:r>
              <a:rPr lang="en-US" dirty="0"/>
              <a:t>Other Semantic Web Applications</a:t>
            </a:r>
            <a:endParaRPr lang="en-IN" dirty="0"/>
          </a:p>
        </p:txBody>
      </p:sp>
      <p:sp>
        <p:nvSpPr>
          <p:cNvPr id="3" name="Content Placeholder 2">
            <a:extLst>
              <a:ext uri="{FF2B5EF4-FFF2-40B4-BE49-F238E27FC236}">
                <a16:creationId xmlns:a16="http://schemas.microsoft.com/office/drawing/2014/main" id="{9C04B116-0122-44C5-9AEB-F06615177A58}"/>
              </a:ext>
            </a:extLst>
          </p:cNvPr>
          <p:cNvSpPr>
            <a:spLocks noGrp="1"/>
          </p:cNvSpPr>
          <p:nvPr>
            <p:ph idx="1"/>
          </p:nvPr>
        </p:nvSpPr>
        <p:spPr>
          <a:xfrm>
            <a:off x="838200" y="1896533"/>
            <a:ext cx="10515600" cy="4041248"/>
          </a:xfrm>
        </p:spPr>
        <p:txBody>
          <a:bodyPr/>
          <a:lstStyle/>
          <a:p>
            <a:pPr lvl="1">
              <a:buFont typeface="Arial" panose="020B0604020202020204" pitchFamily="34" charset="0"/>
              <a:buChar char="•"/>
            </a:pPr>
            <a:r>
              <a:rPr lang="en-IN" sz="3200" dirty="0"/>
              <a:t>Content management</a:t>
            </a:r>
          </a:p>
          <a:p>
            <a:pPr lvl="1">
              <a:buFont typeface="Arial" panose="020B0604020202020204" pitchFamily="34" charset="0"/>
              <a:buChar char="•"/>
            </a:pPr>
            <a:r>
              <a:rPr lang="en-IN" sz="3200" dirty="0"/>
              <a:t>Business intelligence</a:t>
            </a:r>
          </a:p>
          <a:p>
            <a:pPr lvl="1">
              <a:buFont typeface="Arial" panose="020B0604020202020204" pitchFamily="34" charset="0"/>
              <a:buChar char="•"/>
            </a:pPr>
            <a:r>
              <a:rPr lang="en-IN" sz="3200" dirty="0"/>
              <a:t>Collaborative user interfaces</a:t>
            </a:r>
          </a:p>
          <a:p>
            <a:pPr lvl="1">
              <a:buFont typeface="Arial" panose="020B0604020202020204" pitchFamily="34" charset="0"/>
              <a:buChar char="•"/>
            </a:pPr>
            <a:r>
              <a:rPr lang="en-IN" sz="3200" dirty="0"/>
              <a:t>Sensor-based services</a:t>
            </a:r>
          </a:p>
          <a:p>
            <a:pPr lvl="1">
              <a:buFont typeface="Arial" panose="020B0604020202020204" pitchFamily="34" charset="0"/>
              <a:buChar char="•"/>
            </a:pPr>
            <a:r>
              <a:rPr lang="en-IN" sz="3200" dirty="0"/>
              <a:t>Linking virtual communities</a:t>
            </a:r>
          </a:p>
          <a:p>
            <a:pPr lvl="1">
              <a:buFont typeface="Arial" panose="020B0604020202020204" pitchFamily="34" charset="0"/>
              <a:buChar char="•"/>
            </a:pPr>
            <a:r>
              <a:rPr lang="en-IN" sz="3200" dirty="0"/>
              <a:t>Grid infrastructure</a:t>
            </a:r>
          </a:p>
          <a:p>
            <a:pPr lvl="1">
              <a:buFont typeface="Arial" panose="020B0604020202020204" pitchFamily="34" charset="0"/>
              <a:buChar char="•"/>
            </a:pPr>
            <a:r>
              <a:rPr lang="en-IN" sz="3200" dirty="0"/>
              <a:t>Multimedia data management </a:t>
            </a:r>
          </a:p>
          <a:p>
            <a:endParaRPr lang="en-IN" dirty="0"/>
          </a:p>
        </p:txBody>
      </p:sp>
      <p:sp>
        <p:nvSpPr>
          <p:cNvPr id="4" name="Footer Placeholder 3">
            <a:extLst>
              <a:ext uri="{FF2B5EF4-FFF2-40B4-BE49-F238E27FC236}">
                <a16:creationId xmlns:a16="http://schemas.microsoft.com/office/drawing/2014/main" id="{2AC66E4D-110A-44B8-923F-D0E9F3B2E0C2}"/>
              </a:ext>
            </a:extLst>
          </p:cNvPr>
          <p:cNvSpPr>
            <a:spLocks noGrp="1"/>
          </p:cNvSpPr>
          <p:nvPr>
            <p:ph type="ftr" sz="quarter" idx="11"/>
          </p:nvPr>
        </p:nvSpPr>
        <p:spPr/>
        <p:txBody>
          <a:bodyPr/>
          <a:lstStyle/>
          <a:p>
            <a:r>
              <a:rPr lang="en-IN"/>
              <a:t>Prepared By: Ronak Panchal</a:t>
            </a:r>
          </a:p>
        </p:txBody>
      </p:sp>
      <p:sp>
        <p:nvSpPr>
          <p:cNvPr id="5" name="Slide Number Placeholder 4">
            <a:extLst>
              <a:ext uri="{FF2B5EF4-FFF2-40B4-BE49-F238E27FC236}">
                <a16:creationId xmlns:a16="http://schemas.microsoft.com/office/drawing/2014/main" id="{6D012B9A-CBE1-4A5A-A6E6-C9DEAC057C8B}"/>
              </a:ext>
            </a:extLst>
          </p:cNvPr>
          <p:cNvSpPr>
            <a:spLocks noGrp="1"/>
          </p:cNvSpPr>
          <p:nvPr>
            <p:ph type="sldNum" sz="quarter" idx="12"/>
          </p:nvPr>
        </p:nvSpPr>
        <p:spPr/>
        <p:txBody>
          <a:bodyPr/>
          <a:lstStyle/>
          <a:p>
            <a:fld id="{55EB95FA-237B-4EA0-82D1-BBD69720AEE9}" type="slidenum">
              <a:rPr lang="en-IN" smtClean="0"/>
              <a:t>10</a:t>
            </a:fld>
            <a:endParaRPr lang="en-IN"/>
          </a:p>
        </p:txBody>
      </p:sp>
    </p:spTree>
    <p:extLst>
      <p:ext uri="{BB962C8B-B14F-4D97-AF65-F5344CB8AC3E}">
        <p14:creationId xmlns:p14="http://schemas.microsoft.com/office/powerpoint/2010/main" val="14503904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C3B5A6-FB3D-49CD-BE26-DA18054FED14}"/>
              </a:ext>
            </a:extLst>
          </p:cNvPr>
          <p:cNvSpPr>
            <a:spLocks noGrp="1"/>
          </p:cNvSpPr>
          <p:nvPr>
            <p:ph type="title"/>
          </p:nvPr>
        </p:nvSpPr>
        <p:spPr/>
        <p:txBody>
          <a:bodyPr/>
          <a:lstStyle/>
          <a:p>
            <a:r>
              <a:rPr lang="en-US" dirty="0"/>
              <a:t>Leading companies of Semantic Web </a:t>
            </a:r>
            <a:endParaRPr lang="en-IN" dirty="0"/>
          </a:p>
        </p:txBody>
      </p:sp>
      <p:sp>
        <p:nvSpPr>
          <p:cNvPr id="3" name="Content Placeholder 2">
            <a:extLst>
              <a:ext uri="{FF2B5EF4-FFF2-40B4-BE49-F238E27FC236}">
                <a16:creationId xmlns:a16="http://schemas.microsoft.com/office/drawing/2014/main" id="{F47D02F9-DC95-4972-BD3B-088435C218CA}"/>
              </a:ext>
            </a:extLst>
          </p:cNvPr>
          <p:cNvSpPr>
            <a:spLocks noGrp="1"/>
          </p:cNvSpPr>
          <p:nvPr>
            <p:ph sz="quarter" idx="13"/>
          </p:nvPr>
        </p:nvSpPr>
        <p:spPr>
          <a:xfrm>
            <a:off x="685800" y="1896533"/>
            <a:ext cx="11201400" cy="4436534"/>
          </a:xfrm>
        </p:spPr>
        <p:txBody>
          <a:bodyPr>
            <a:normAutofit/>
          </a:bodyPr>
          <a:lstStyle/>
          <a:p>
            <a:pPr lvl="1" algn="just">
              <a:buFont typeface="Arial" panose="020B0604020202020204" pitchFamily="34" charset="0"/>
              <a:buChar char="•"/>
            </a:pPr>
            <a:r>
              <a:rPr lang="en-US" sz="2400" b="1" dirty="0"/>
              <a:t>Google, Microsoft, and Yahoo Team Up to Advance Semantic Web - </a:t>
            </a:r>
            <a:r>
              <a:rPr lang="en-US" sz="2400" dirty="0"/>
              <a:t>A push to add meaning to Web pages to aid search could also enable other kinds of intelligent web apps.</a:t>
            </a:r>
          </a:p>
          <a:p>
            <a:pPr lvl="1" algn="just">
              <a:buFont typeface="Arial" panose="020B0604020202020204" pitchFamily="34" charset="0"/>
              <a:buChar char="•"/>
            </a:pPr>
            <a:r>
              <a:rPr lang="en-US" sz="2400" b="1" dirty="0"/>
              <a:t>National Aeronautics and Space Administration (NASA) </a:t>
            </a:r>
            <a:r>
              <a:rPr lang="en-US" sz="2400" dirty="0"/>
              <a:t>on building systems based on semantic-web concepts and technologies.</a:t>
            </a:r>
          </a:p>
          <a:p>
            <a:pPr lvl="1" algn="just">
              <a:buFont typeface="Arial" panose="020B0604020202020204" pitchFamily="34" charset="0"/>
              <a:buChar char="•"/>
            </a:pPr>
            <a:r>
              <a:rPr lang="en-US" sz="2400" b="1" dirty="0" err="1"/>
              <a:t>PoolParty’s</a:t>
            </a:r>
            <a:r>
              <a:rPr lang="en-US" sz="2400" b="1" dirty="0"/>
              <a:t> Case Study: Semantic Web Technology for Public Health Situation Awareness</a:t>
            </a:r>
          </a:p>
          <a:p>
            <a:pPr lvl="1">
              <a:buFont typeface="Arial" panose="020B0604020202020204" pitchFamily="34" charset="0"/>
              <a:buChar char="•"/>
            </a:pPr>
            <a:r>
              <a:rPr lang="en-IN" sz="2400" dirty="0">
                <a:hlinkClick r:id="rId3"/>
              </a:rPr>
              <a:t>https://www.ranker.com/list/semantic-web-companies/reference</a:t>
            </a:r>
            <a:endParaRPr lang="en-US" sz="2400" b="1" dirty="0"/>
          </a:p>
          <a:p>
            <a:pPr lvl="1">
              <a:buFont typeface="Arial" panose="020B0604020202020204" pitchFamily="34" charset="0"/>
              <a:buChar char="•"/>
            </a:pPr>
            <a:endParaRPr lang="en-US" sz="2400" dirty="0"/>
          </a:p>
          <a:p>
            <a:endParaRPr lang="en-US" b="1" dirty="0"/>
          </a:p>
          <a:p>
            <a:endParaRPr lang="en-US" b="1" dirty="0"/>
          </a:p>
          <a:p>
            <a:endParaRPr lang="en-US" dirty="0"/>
          </a:p>
          <a:p>
            <a:endParaRPr lang="en-US" b="1" dirty="0"/>
          </a:p>
          <a:p>
            <a:endParaRPr lang="en-IN" dirty="0"/>
          </a:p>
        </p:txBody>
      </p:sp>
      <p:sp>
        <p:nvSpPr>
          <p:cNvPr id="4" name="Footer Placeholder 3">
            <a:extLst>
              <a:ext uri="{FF2B5EF4-FFF2-40B4-BE49-F238E27FC236}">
                <a16:creationId xmlns:a16="http://schemas.microsoft.com/office/drawing/2014/main" id="{3113A461-7C34-42E5-8779-D33BA64254DC}"/>
              </a:ext>
            </a:extLst>
          </p:cNvPr>
          <p:cNvSpPr>
            <a:spLocks noGrp="1"/>
          </p:cNvSpPr>
          <p:nvPr>
            <p:ph type="ftr" sz="quarter" idx="11"/>
          </p:nvPr>
        </p:nvSpPr>
        <p:spPr/>
        <p:txBody>
          <a:bodyPr/>
          <a:lstStyle/>
          <a:p>
            <a:r>
              <a:rPr lang="en-IN"/>
              <a:t>Prepared By: Ronak Panchal</a:t>
            </a:r>
          </a:p>
        </p:txBody>
      </p:sp>
      <p:sp>
        <p:nvSpPr>
          <p:cNvPr id="5" name="Slide Number Placeholder 4">
            <a:extLst>
              <a:ext uri="{FF2B5EF4-FFF2-40B4-BE49-F238E27FC236}">
                <a16:creationId xmlns:a16="http://schemas.microsoft.com/office/drawing/2014/main" id="{4D27B13D-43A2-4298-888E-3591AFCFAAE7}"/>
              </a:ext>
            </a:extLst>
          </p:cNvPr>
          <p:cNvSpPr>
            <a:spLocks noGrp="1"/>
          </p:cNvSpPr>
          <p:nvPr>
            <p:ph type="sldNum" sz="quarter" idx="12"/>
          </p:nvPr>
        </p:nvSpPr>
        <p:spPr/>
        <p:txBody>
          <a:bodyPr/>
          <a:lstStyle/>
          <a:p>
            <a:fld id="{55EB95FA-237B-4EA0-82D1-BBD69720AEE9}" type="slidenum">
              <a:rPr lang="en-IN" smtClean="0"/>
              <a:t>11</a:t>
            </a:fld>
            <a:endParaRPr lang="en-IN"/>
          </a:p>
        </p:txBody>
      </p:sp>
    </p:spTree>
    <p:extLst>
      <p:ext uri="{BB962C8B-B14F-4D97-AF65-F5344CB8AC3E}">
        <p14:creationId xmlns:p14="http://schemas.microsoft.com/office/powerpoint/2010/main" val="1536601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110A74-63D1-43B4-B34B-99CBC4D05FE1}"/>
              </a:ext>
            </a:extLst>
          </p:cNvPr>
          <p:cNvSpPr>
            <a:spLocks noGrp="1"/>
          </p:cNvSpPr>
          <p:nvPr>
            <p:ph type="title"/>
          </p:nvPr>
        </p:nvSpPr>
        <p:spPr/>
        <p:txBody>
          <a:bodyPr/>
          <a:lstStyle/>
          <a:p>
            <a:r>
              <a:rPr lang="en-US" dirty="0"/>
              <a:t>Yahoo uses Sematic Web</a:t>
            </a:r>
            <a:endParaRPr lang="en-IN" dirty="0"/>
          </a:p>
        </p:txBody>
      </p:sp>
      <p:sp>
        <p:nvSpPr>
          <p:cNvPr id="3" name="Content Placeholder 2">
            <a:extLst>
              <a:ext uri="{FF2B5EF4-FFF2-40B4-BE49-F238E27FC236}">
                <a16:creationId xmlns:a16="http://schemas.microsoft.com/office/drawing/2014/main" id="{4AC899B7-9E58-4B39-82A5-4EC0DA88CC90}"/>
              </a:ext>
            </a:extLst>
          </p:cNvPr>
          <p:cNvSpPr>
            <a:spLocks noGrp="1"/>
          </p:cNvSpPr>
          <p:nvPr>
            <p:ph sz="quarter" idx="13"/>
          </p:nvPr>
        </p:nvSpPr>
        <p:spPr>
          <a:xfrm>
            <a:off x="465669" y="1895086"/>
            <a:ext cx="4783666" cy="4303538"/>
          </a:xfrm>
        </p:spPr>
        <p:txBody>
          <a:bodyPr>
            <a:normAutofit/>
          </a:bodyPr>
          <a:lstStyle/>
          <a:p>
            <a:pPr lvl="1">
              <a:buFont typeface="Arial" panose="020B0604020202020204" pitchFamily="34" charset="0"/>
              <a:buChar char="•"/>
            </a:pPr>
            <a:r>
              <a:rPr lang="en-US" sz="2800" dirty="0"/>
              <a:t>“Back-end” is built using SW tools</a:t>
            </a:r>
          </a:p>
          <a:p>
            <a:pPr lvl="1">
              <a:buFont typeface="Arial" panose="020B0604020202020204" pitchFamily="34" charset="0"/>
              <a:buChar char="•"/>
            </a:pPr>
            <a:r>
              <a:rPr lang="en-US" sz="2800" dirty="0"/>
              <a:t>common (RDF) data model for data, metadata, relationships, constraints expressed in OWL, Rules</a:t>
            </a:r>
          </a:p>
        </p:txBody>
      </p:sp>
      <p:sp>
        <p:nvSpPr>
          <p:cNvPr id="4" name="Footer Placeholder 3">
            <a:extLst>
              <a:ext uri="{FF2B5EF4-FFF2-40B4-BE49-F238E27FC236}">
                <a16:creationId xmlns:a16="http://schemas.microsoft.com/office/drawing/2014/main" id="{027699E2-EA32-4A0D-9496-8FCC1B66793B}"/>
              </a:ext>
            </a:extLst>
          </p:cNvPr>
          <p:cNvSpPr>
            <a:spLocks noGrp="1"/>
          </p:cNvSpPr>
          <p:nvPr>
            <p:ph type="ftr" sz="quarter" idx="11"/>
          </p:nvPr>
        </p:nvSpPr>
        <p:spPr/>
        <p:txBody>
          <a:bodyPr/>
          <a:lstStyle/>
          <a:p>
            <a:r>
              <a:rPr lang="en-IN"/>
              <a:t>Prepared By: Ronak Panchal</a:t>
            </a:r>
          </a:p>
        </p:txBody>
      </p:sp>
      <p:sp>
        <p:nvSpPr>
          <p:cNvPr id="5" name="Slide Number Placeholder 4">
            <a:extLst>
              <a:ext uri="{FF2B5EF4-FFF2-40B4-BE49-F238E27FC236}">
                <a16:creationId xmlns:a16="http://schemas.microsoft.com/office/drawing/2014/main" id="{E48BFA35-FB36-48B4-ADA9-69EC51980F47}"/>
              </a:ext>
            </a:extLst>
          </p:cNvPr>
          <p:cNvSpPr>
            <a:spLocks noGrp="1"/>
          </p:cNvSpPr>
          <p:nvPr>
            <p:ph type="sldNum" sz="quarter" idx="12"/>
          </p:nvPr>
        </p:nvSpPr>
        <p:spPr/>
        <p:txBody>
          <a:bodyPr/>
          <a:lstStyle/>
          <a:p>
            <a:fld id="{55EB95FA-237B-4EA0-82D1-BBD69720AEE9}" type="slidenum">
              <a:rPr lang="en-IN" smtClean="0"/>
              <a:t>12</a:t>
            </a:fld>
            <a:endParaRPr lang="en-IN"/>
          </a:p>
        </p:txBody>
      </p:sp>
      <p:pic>
        <p:nvPicPr>
          <p:cNvPr id="6" name="Picture 5">
            <a:extLst>
              <a:ext uri="{FF2B5EF4-FFF2-40B4-BE49-F238E27FC236}">
                <a16:creationId xmlns:a16="http://schemas.microsoft.com/office/drawing/2014/main" id="{7BE7CDD5-831C-4E9A-AB68-8655B1C779B1}"/>
              </a:ext>
            </a:extLst>
          </p:cNvPr>
          <p:cNvPicPr>
            <a:picLocks noChangeAspect="1"/>
          </p:cNvPicPr>
          <p:nvPr/>
        </p:nvPicPr>
        <p:blipFill rotWithShape="1">
          <a:blip r:embed="rId2"/>
          <a:srcRect l="9471" t="5303" r="13125"/>
          <a:stretch/>
        </p:blipFill>
        <p:spPr>
          <a:xfrm>
            <a:off x="5249335" y="1737360"/>
            <a:ext cx="6662136" cy="4618990"/>
          </a:xfrm>
          <a:prstGeom prst="rect">
            <a:avLst/>
          </a:prstGeom>
        </p:spPr>
      </p:pic>
    </p:spTree>
    <p:extLst>
      <p:ext uri="{BB962C8B-B14F-4D97-AF65-F5344CB8AC3E}">
        <p14:creationId xmlns:p14="http://schemas.microsoft.com/office/powerpoint/2010/main" val="17615161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5B5074-661B-4EEE-A03E-97183A72078A}"/>
              </a:ext>
            </a:extLst>
          </p:cNvPr>
          <p:cNvSpPr>
            <a:spLocks noGrp="1"/>
          </p:cNvSpPr>
          <p:nvPr>
            <p:ph type="title"/>
          </p:nvPr>
        </p:nvSpPr>
        <p:spPr/>
        <p:txBody>
          <a:bodyPr/>
          <a:lstStyle/>
          <a:p>
            <a:r>
              <a:rPr lang="en-US" dirty="0"/>
              <a:t>Who actually does the Semantic Web? </a:t>
            </a:r>
            <a:endParaRPr lang="en-IN" dirty="0"/>
          </a:p>
        </p:txBody>
      </p:sp>
      <p:sp>
        <p:nvSpPr>
          <p:cNvPr id="3" name="Text Placeholder 2">
            <a:extLst>
              <a:ext uri="{FF2B5EF4-FFF2-40B4-BE49-F238E27FC236}">
                <a16:creationId xmlns:a16="http://schemas.microsoft.com/office/drawing/2014/main" id="{2A502F5B-437F-429A-BF1A-4F4856069D1B}"/>
              </a:ext>
            </a:extLst>
          </p:cNvPr>
          <p:cNvSpPr>
            <a:spLocks noGrp="1"/>
          </p:cNvSpPr>
          <p:nvPr>
            <p:ph type="body" idx="1"/>
          </p:nvPr>
        </p:nvSpPr>
        <p:spPr/>
        <p:txBody>
          <a:bodyPr>
            <a:normAutofit/>
          </a:bodyPr>
          <a:lstStyle/>
          <a:p>
            <a:r>
              <a:rPr lang="en-IN" sz="4000" dirty="0"/>
              <a:t>Linked data </a:t>
            </a:r>
          </a:p>
        </p:txBody>
      </p:sp>
      <p:sp>
        <p:nvSpPr>
          <p:cNvPr id="4" name="Content Placeholder 3">
            <a:extLst>
              <a:ext uri="{FF2B5EF4-FFF2-40B4-BE49-F238E27FC236}">
                <a16:creationId xmlns:a16="http://schemas.microsoft.com/office/drawing/2014/main" id="{75DC917D-DB99-47EC-8B63-654BA8702E3A}"/>
              </a:ext>
            </a:extLst>
          </p:cNvPr>
          <p:cNvSpPr>
            <a:spLocks noGrp="1"/>
          </p:cNvSpPr>
          <p:nvPr>
            <p:ph sz="half" idx="2"/>
          </p:nvPr>
        </p:nvSpPr>
        <p:spPr/>
        <p:txBody>
          <a:bodyPr>
            <a:normAutofit fontScale="92500" lnSpcReduction="20000"/>
          </a:bodyPr>
          <a:lstStyle/>
          <a:p>
            <a:r>
              <a:rPr lang="en-IN" dirty="0" err="1"/>
              <a:t>Dbpedia</a:t>
            </a:r>
            <a:endParaRPr lang="en-IN" dirty="0"/>
          </a:p>
          <a:p>
            <a:r>
              <a:rPr lang="en-IN" dirty="0"/>
              <a:t>Freebase </a:t>
            </a:r>
          </a:p>
          <a:p>
            <a:r>
              <a:rPr lang="en-IN" dirty="0" err="1"/>
              <a:t>Geonames</a:t>
            </a:r>
            <a:r>
              <a:rPr lang="en-IN" dirty="0"/>
              <a:t> </a:t>
            </a:r>
          </a:p>
          <a:p>
            <a:r>
              <a:rPr lang="en-IN" dirty="0"/>
              <a:t>Social data </a:t>
            </a:r>
          </a:p>
          <a:p>
            <a:r>
              <a:rPr lang="en-IN" dirty="0"/>
              <a:t>Media </a:t>
            </a:r>
          </a:p>
          <a:p>
            <a:r>
              <a:rPr lang="en-IN" dirty="0"/>
              <a:t>Government data </a:t>
            </a:r>
          </a:p>
          <a:p>
            <a:r>
              <a:rPr lang="en-IN" dirty="0"/>
              <a:t>Publications </a:t>
            </a:r>
          </a:p>
          <a:p>
            <a:r>
              <a:rPr lang="en-IN"/>
              <a:t>OKG</a:t>
            </a:r>
            <a:endParaRPr lang="en-IN" dirty="0"/>
          </a:p>
          <a:p>
            <a:r>
              <a:rPr lang="en-IN" dirty="0"/>
              <a:t>Many </a:t>
            </a:r>
            <a:r>
              <a:rPr lang="en-IN" dirty="0" err="1"/>
              <a:t>many</a:t>
            </a:r>
            <a:r>
              <a:rPr lang="en-IN" dirty="0"/>
              <a:t> other</a:t>
            </a:r>
          </a:p>
        </p:txBody>
      </p:sp>
      <p:sp>
        <p:nvSpPr>
          <p:cNvPr id="5" name="Text Placeholder 4">
            <a:extLst>
              <a:ext uri="{FF2B5EF4-FFF2-40B4-BE49-F238E27FC236}">
                <a16:creationId xmlns:a16="http://schemas.microsoft.com/office/drawing/2014/main" id="{C6D84DCF-8337-421F-A80C-31AF050E1ACC}"/>
              </a:ext>
            </a:extLst>
          </p:cNvPr>
          <p:cNvSpPr>
            <a:spLocks noGrp="1"/>
          </p:cNvSpPr>
          <p:nvPr>
            <p:ph type="body" sz="quarter" idx="3"/>
          </p:nvPr>
        </p:nvSpPr>
        <p:spPr/>
        <p:txBody>
          <a:bodyPr>
            <a:normAutofit/>
          </a:bodyPr>
          <a:lstStyle/>
          <a:p>
            <a:r>
              <a:rPr lang="en-IN" sz="4000" dirty="0"/>
              <a:t>Open data</a:t>
            </a:r>
          </a:p>
        </p:txBody>
      </p:sp>
      <p:sp>
        <p:nvSpPr>
          <p:cNvPr id="6" name="Content Placeholder 5">
            <a:extLst>
              <a:ext uri="{FF2B5EF4-FFF2-40B4-BE49-F238E27FC236}">
                <a16:creationId xmlns:a16="http://schemas.microsoft.com/office/drawing/2014/main" id="{B089802A-0DB4-44CF-819C-93668F27C022}"/>
              </a:ext>
            </a:extLst>
          </p:cNvPr>
          <p:cNvSpPr>
            <a:spLocks noGrp="1"/>
          </p:cNvSpPr>
          <p:nvPr>
            <p:ph sz="quarter" idx="4"/>
          </p:nvPr>
        </p:nvSpPr>
        <p:spPr/>
        <p:txBody>
          <a:bodyPr>
            <a:normAutofit fontScale="92500" lnSpcReduction="20000"/>
          </a:bodyPr>
          <a:lstStyle/>
          <a:p>
            <a:r>
              <a:rPr lang="en-IN" dirty="0"/>
              <a:t>datahub.io </a:t>
            </a:r>
          </a:p>
          <a:p>
            <a:r>
              <a:rPr lang="en-IN" dirty="0"/>
              <a:t>lod.openlinksw.com</a:t>
            </a:r>
          </a:p>
          <a:p>
            <a:r>
              <a:rPr lang="en-IN" dirty="0"/>
              <a:t>data.gov </a:t>
            </a:r>
          </a:p>
          <a:p>
            <a:r>
              <a:rPr lang="en-IN" dirty="0"/>
              <a:t>data.gov.uk </a:t>
            </a:r>
          </a:p>
          <a:p>
            <a:r>
              <a:rPr lang="en-IN" dirty="0"/>
              <a:t>datadotgc.ca </a:t>
            </a:r>
          </a:p>
          <a:p>
            <a:r>
              <a:rPr lang="en-IN" dirty="0"/>
              <a:t>openlibrary.org </a:t>
            </a:r>
          </a:p>
          <a:p>
            <a:r>
              <a:rPr lang="en-IN" dirty="0"/>
              <a:t>bnb.data.bl.uk</a:t>
            </a:r>
          </a:p>
          <a:p>
            <a:endParaRPr lang="en-IN" dirty="0"/>
          </a:p>
        </p:txBody>
      </p:sp>
      <p:sp>
        <p:nvSpPr>
          <p:cNvPr id="7" name="Footer Placeholder 6">
            <a:extLst>
              <a:ext uri="{FF2B5EF4-FFF2-40B4-BE49-F238E27FC236}">
                <a16:creationId xmlns:a16="http://schemas.microsoft.com/office/drawing/2014/main" id="{9FAB8B40-BB77-42F7-A631-5D0C30E38087}"/>
              </a:ext>
            </a:extLst>
          </p:cNvPr>
          <p:cNvSpPr>
            <a:spLocks noGrp="1"/>
          </p:cNvSpPr>
          <p:nvPr>
            <p:ph type="ftr" sz="quarter" idx="11"/>
          </p:nvPr>
        </p:nvSpPr>
        <p:spPr/>
        <p:txBody>
          <a:bodyPr/>
          <a:lstStyle/>
          <a:p>
            <a:r>
              <a:rPr lang="en-IN"/>
              <a:t>Prepared By: Ronak Panchal</a:t>
            </a:r>
          </a:p>
        </p:txBody>
      </p:sp>
      <p:sp>
        <p:nvSpPr>
          <p:cNvPr id="8" name="Slide Number Placeholder 7">
            <a:extLst>
              <a:ext uri="{FF2B5EF4-FFF2-40B4-BE49-F238E27FC236}">
                <a16:creationId xmlns:a16="http://schemas.microsoft.com/office/drawing/2014/main" id="{60967D98-6E38-4CD8-9541-5E67BF597F31}"/>
              </a:ext>
            </a:extLst>
          </p:cNvPr>
          <p:cNvSpPr>
            <a:spLocks noGrp="1"/>
          </p:cNvSpPr>
          <p:nvPr>
            <p:ph type="sldNum" sz="quarter" idx="12"/>
          </p:nvPr>
        </p:nvSpPr>
        <p:spPr/>
        <p:txBody>
          <a:bodyPr/>
          <a:lstStyle/>
          <a:p>
            <a:fld id="{55EB95FA-237B-4EA0-82D1-BBD69720AEE9}" type="slidenum">
              <a:rPr lang="en-IN" smtClean="0"/>
              <a:t>13</a:t>
            </a:fld>
            <a:endParaRPr lang="en-IN"/>
          </a:p>
        </p:txBody>
      </p:sp>
    </p:spTree>
    <p:extLst>
      <p:ext uri="{BB962C8B-B14F-4D97-AF65-F5344CB8AC3E}">
        <p14:creationId xmlns:p14="http://schemas.microsoft.com/office/powerpoint/2010/main" val="23309935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5B3135-0623-4E9B-85E9-21699EBA2A5F}"/>
              </a:ext>
            </a:extLst>
          </p:cNvPr>
          <p:cNvSpPr>
            <a:spLocks noGrp="1"/>
          </p:cNvSpPr>
          <p:nvPr>
            <p:ph type="title"/>
          </p:nvPr>
        </p:nvSpPr>
        <p:spPr/>
        <p:txBody>
          <a:bodyPr/>
          <a:lstStyle/>
          <a:p>
            <a:r>
              <a:rPr lang="en-US" dirty="0"/>
              <a:t>Semantic Web enabled search engine</a:t>
            </a:r>
            <a:endParaRPr lang="en-IN" dirty="0"/>
          </a:p>
        </p:txBody>
      </p:sp>
      <p:sp>
        <p:nvSpPr>
          <p:cNvPr id="3" name="Content Placeholder 2">
            <a:extLst>
              <a:ext uri="{FF2B5EF4-FFF2-40B4-BE49-F238E27FC236}">
                <a16:creationId xmlns:a16="http://schemas.microsoft.com/office/drawing/2014/main" id="{9D53DB97-69FE-44DF-B5EE-55F605C79A43}"/>
              </a:ext>
            </a:extLst>
          </p:cNvPr>
          <p:cNvSpPr>
            <a:spLocks noGrp="1"/>
          </p:cNvSpPr>
          <p:nvPr>
            <p:ph sz="quarter" idx="13"/>
          </p:nvPr>
        </p:nvSpPr>
        <p:spPr>
          <a:xfrm>
            <a:off x="1490133" y="1930400"/>
            <a:ext cx="9245600" cy="3190241"/>
          </a:xfrm>
        </p:spPr>
        <p:txBody>
          <a:bodyPr numCol="2">
            <a:normAutofit/>
          </a:bodyPr>
          <a:lstStyle/>
          <a:p>
            <a:pPr lvl="1">
              <a:buFont typeface="Arial" panose="020B0604020202020204" pitchFamily="34" charset="0"/>
              <a:buChar char="•"/>
            </a:pPr>
            <a:r>
              <a:rPr lang="en-US" sz="2200" dirty="0" err="1"/>
              <a:t>WalmartLabs</a:t>
            </a:r>
            <a:r>
              <a:rPr lang="en-US" sz="2200" dirty="0"/>
              <a:t>(</a:t>
            </a:r>
            <a:r>
              <a:rPr lang="en-US" sz="2200" dirty="0" err="1"/>
              <a:t>Kosmix</a:t>
            </a:r>
            <a:r>
              <a:rPr lang="en-US" sz="2200" dirty="0"/>
              <a:t>)</a:t>
            </a:r>
            <a:endParaRPr lang="en-IN" sz="2200" dirty="0"/>
          </a:p>
          <a:p>
            <a:pPr lvl="1">
              <a:buFont typeface="Arial" panose="020B0604020202020204" pitchFamily="34" charset="0"/>
              <a:buChar char="•"/>
            </a:pPr>
            <a:r>
              <a:rPr lang="en-US" sz="2200" dirty="0" err="1"/>
              <a:t>Exalead</a:t>
            </a:r>
            <a:endParaRPr lang="en-IN" sz="2200" dirty="0"/>
          </a:p>
          <a:p>
            <a:pPr lvl="1">
              <a:buFont typeface="Arial" panose="020B0604020202020204" pitchFamily="34" charset="0"/>
              <a:buChar char="•"/>
            </a:pPr>
            <a:r>
              <a:rPr lang="en-US" sz="2200" dirty="0" err="1"/>
              <a:t>SenseBot</a:t>
            </a:r>
            <a:endParaRPr lang="en-IN" sz="2200" dirty="0"/>
          </a:p>
          <a:p>
            <a:pPr lvl="1">
              <a:buFont typeface="Arial" panose="020B0604020202020204" pitchFamily="34" charset="0"/>
              <a:buChar char="•"/>
            </a:pPr>
            <a:r>
              <a:rPr lang="en-US" sz="2200" dirty="0"/>
              <a:t>Cognition Search</a:t>
            </a:r>
            <a:endParaRPr lang="en-IN" sz="2200" dirty="0"/>
          </a:p>
          <a:p>
            <a:pPr lvl="1">
              <a:buFont typeface="Arial" panose="020B0604020202020204" pitchFamily="34" charset="0"/>
              <a:buChar char="•"/>
            </a:pPr>
            <a:r>
              <a:rPr lang="en-US" sz="2200" dirty="0" err="1"/>
              <a:t>Lexxe</a:t>
            </a:r>
            <a:endParaRPr lang="en-IN" sz="2200" dirty="0"/>
          </a:p>
          <a:p>
            <a:pPr lvl="1">
              <a:buFont typeface="Arial" panose="020B0604020202020204" pitchFamily="34" charset="0"/>
              <a:buChar char="•"/>
            </a:pPr>
            <a:r>
              <a:rPr lang="en-US" sz="2200" dirty="0" err="1"/>
              <a:t>Swoogle</a:t>
            </a:r>
            <a:endParaRPr lang="en-IN" sz="2200" dirty="0"/>
          </a:p>
          <a:p>
            <a:pPr lvl="1">
              <a:buFont typeface="Arial" panose="020B0604020202020204" pitchFamily="34" charset="0"/>
              <a:buChar char="•"/>
            </a:pPr>
            <a:r>
              <a:rPr lang="en-US" sz="2200" dirty="0" err="1"/>
              <a:t>Factbites</a:t>
            </a:r>
            <a:endParaRPr lang="en-IN" sz="2200" dirty="0"/>
          </a:p>
          <a:p>
            <a:pPr lvl="1">
              <a:buFont typeface="Arial" panose="020B0604020202020204" pitchFamily="34" charset="0"/>
              <a:buChar char="•"/>
            </a:pPr>
            <a:r>
              <a:rPr lang="en-US" sz="2200" dirty="0" err="1"/>
              <a:t>Yummly</a:t>
            </a:r>
            <a:endParaRPr lang="en-IN" sz="2200" dirty="0"/>
          </a:p>
          <a:p>
            <a:pPr lvl="1">
              <a:buFont typeface="Arial" panose="020B0604020202020204" pitchFamily="34" charset="0"/>
              <a:buChar char="•"/>
            </a:pPr>
            <a:r>
              <a:rPr lang="en-US" sz="2200" dirty="0" err="1"/>
              <a:t>Hakia</a:t>
            </a:r>
            <a:endParaRPr lang="en-IN" sz="2200" dirty="0"/>
          </a:p>
          <a:p>
            <a:pPr lvl="1">
              <a:buFont typeface="Arial" panose="020B0604020202020204" pitchFamily="34" charset="0"/>
              <a:buChar char="•"/>
            </a:pPr>
            <a:r>
              <a:rPr lang="en-US" sz="2200" dirty="0"/>
              <a:t>DuckDuckGo( </a:t>
            </a:r>
            <a:r>
              <a:rPr lang="en-US" sz="2200" dirty="0" err="1"/>
              <a:t>Sudeepthi</a:t>
            </a:r>
            <a:r>
              <a:rPr lang="en-US" sz="2200" dirty="0"/>
              <a:t>, Anuradha, Surendra, &amp; Babu, 2012)</a:t>
            </a:r>
            <a:endParaRPr lang="en-IN" sz="2200" dirty="0"/>
          </a:p>
          <a:p>
            <a:endParaRPr lang="en-IN" dirty="0"/>
          </a:p>
        </p:txBody>
      </p:sp>
      <p:sp>
        <p:nvSpPr>
          <p:cNvPr id="4" name="Footer Placeholder 3">
            <a:extLst>
              <a:ext uri="{FF2B5EF4-FFF2-40B4-BE49-F238E27FC236}">
                <a16:creationId xmlns:a16="http://schemas.microsoft.com/office/drawing/2014/main" id="{2A7681C7-3786-4E1C-B844-1FC030A2578D}"/>
              </a:ext>
            </a:extLst>
          </p:cNvPr>
          <p:cNvSpPr>
            <a:spLocks noGrp="1"/>
          </p:cNvSpPr>
          <p:nvPr>
            <p:ph type="ftr" sz="quarter" idx="11"/>
          </p:nvPr>
        </p:nvSpPr>
        <p:spPr/>
        <p:txBody>
          <a:bodyPr/>
          <a:lstStyle/>
          <a:p>
            <a:r>
              <a:rPr lang="en-IN"/>
              <a:t>Prepared By: Ronak Panchal</a:t>
            </a:r>
          </a:p>
        </p:txBody>
      </p:sp>
      <p:sp>
        <p:nvSpPr>
          <p:cNvPr id="5" name="Slide Number Placeholder 4">
            <a:extLst>
              <a:ext uri="{FF2B5EF4-FFF2-40B4-BE49-F238E27FC236}">
                <a16:creationId xmlns:a16="http://schemas.microsoft.com/office/drawing/2014/main" id="{95FC08B0-F23B-430C-9DE9-3F0859768B19}"/>
              </a:ext>
            </a:extLst>
          </p:cNvPr>
          <p:cNvSpPr>
            <a:spLocks noGrp="1"/>
          </p:cNvSpPr>
          <p:nvPr>
            <p:ph type="sldNum" sz="quarter" idx="12"/>
          </p:nvPr>
        </p:nvSpPr>
        <p:spPr/>
        <p:txBody>
          <a:bodyPr/>
          <a:lstStyle/>
          <a:p>
            <a:fld id="{55EB95FA-237B-4EA0-82D1-BBD69720AEE9}" type="slidenum">
              <a:rPr lang="en-IN" smtClean="0"/>
              <a:t>14</a:t>
            </a:fld>
            <a:endParaRPr lang="en-IN"/>
          </a:p>
        </p:txBody>
      </p:sp>
    </p:spTree>
    <p:extLst>
      <p:ext uri="{BB962C8B-B14F-4D97-AF65-F5344CB8AC3E}">
        <p14:creationId xmlns:p14="http://schemas.microsoft.com/office/powerpoint/2010/main" val="26930194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69B992-F051-44FD-9721-FB4957A22D22}"/>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076CF94D-2F33-4BB0-9F3C-1C59D3D66E2D}"/>
              </a:ext>
            </a:extLst>
          </p:cNvPr>
          <p:cNvSpPr>
            <a:spLocks noGrp="1"/>
          </p:cNvSpPr>
          <p:nvPr>
            <p:ph sz="quarter" idx="13"/>
          </p:nvPr>
        </p:nvSpPr>
        <p:spPr/>
        <p:txBody>
          <a:bodyPr/>
          <a:lstStyle/>
          <a:p>
            <a:endParaRPr lang="en-IN"/>
          </a:p>
        </p:txBody>
      </p:sp>
      <p:sp>
        <p:nvSpPr>
          <p:cNvPr id="4" name="Footer Placeholder 3">
            <a:extLst>
              <a:ext uri="{FF2B5EF4-FFF2-40B4-BE49-F238E27FC236}">
                <a16:creationId xmlns:a16="http://schemas.microsoft.com/office/drawing/2014/main" id="{BD675D51-32CF-4F5B-B153-9AC4D4309FA7}"/>
              </a:ext>
            </a:extLst>
          </p:cNvPr>
          <p:cNvSpPr>
            <a:spLocks noGrp="1"/>
          </p:cNvSpPr>
          <p:nvPr>
            <p:ph type="ftr" sz="quarter" idx="11"/>
          </p:nvPr>
        </p:nvSpPr>
        <p:spPr/>
        <p:txBody>
          <a:bodyPr/>
          <a:lstStyle/>
          <a:p>
            <a:r>
              <a:rPr lang="en-IN"/>
              <a:t>Prepared By: Ronak Panchal</a:t>
            </a:r>
          </a:p>
        </p:txBody>
      </p:sp>
      <p:sp>
        <p:nvSpPr>
          <p:cNvPr id="5" name="Slide Number Placeholder 4">
            <a:extLst>
              <a:ext uri="{FF2B5EF4-FFF2-40B4-BE49-F238E27FC236}">
                <a16:creationId xmlns:a16="http://schemas.microsoft.com/office/drawing/2014/main" id="{ADD6ED43-3943-45C2-833D-4D6918E2006E}"/>
              </a:ext>
            </a:extLst>
          </p:cNvPr>
          <p:cNvSpPr>
            <a:spLocks noGrp="1"/>
          </p:cNvSpPr>
          <p:nvPr>
            <p:ph type="sldNum" sz="quarter" idx="12"/>
          </p:nvPr>
        </p:nvSpPr>
        <p:spPr/>
        <p:txBody>
          <a:bodyPr/>
          <a:lstStyle/>
          <a:p>
            <a:fld id="{55EB95FA-237B-4EA0-82D1-BBD69720AEE9}" type="slidenum">
              <a:rPr lang="en-IN" smtClean="0"/>
              <a:t>15</a:t>
            </a:fld>
            <a:endParaRPr lang="en-IN"/>
          </a:p>
        </p:txBody>
      </p:sp>
      <p:pic>
        <p:nvPicPr>
          <p:cNvPr id="7" name="Picture 6">
            <a:extLst>
              <a:ext uri="{FF2B5EF4-FFF2-40B4-BE49-F238E27FC236}">
                <a16:creationId xmlns:a16="http://schemas.microsoft.com/office/drawing/2014/main" id="{95211219-C158-4F8E-8BDB-CB7C0C5EBDB5}"/>
              </a:ext>
            </a:extLst>
          </p:cNvPr>
          <p:cNvPicPr>
            <a:picLocks noChangeAspect="1"/>
          </p:cNvPicPr>
          <p:nvPr/>
        </p:nvPicPr>
        <p:blipFill>
          <a:blip r:embed="rId2"/>
          <a:stretch>
            <a:fillRect/>
          </a:stretch>
        </p:blipFill>
        <p:spPr>
          <a:xfrm>
            <a:off x="0" y="1673"/>
            <a:ext cx="12192000" cy="6854653"/>
          </a:xfrm>
          <a:prstGeom prst="rect">
            <a:avLst/>
          </a:prstGeom>
        </p:spPr>
      </p:pic>
      <p:sp>
        <p:nvSpPr>
          <p:cNvPr id="9" name="TextBox 8">
            <a:extLst>
              <a:ext uri="{FF2B5EF4-FFF2-40B4-BE49-F238E27FC236}">
                <a16:creationId xmlns:a16="http://schemas.microsoft.com/office/drawing/2014/main" id="{06850169-8CC6-4736-A529-51D8D802BFAE}"/>
              </a:ext>
            </a:extLst>
          </p:cNvPr>
          <p:cNvSpPr txBox="1"/>
          <p:nvPr/>
        </p:nvSpPr>
        <p:spPr>
          <a:xfrm>
            <a:off x="8720667" y="2967334"/>
            <a:ext cx="2785533" cy="923330"/>
          </a:xfrm>
          <a:prstGeom prst="rect">
            <a:avLst/>
          </a:prstGeom>
          <a:noFill/>
        </p:spPr>
        <p:txBody>
          <a:bodyPr wrap="square" rtlCol="0">
            <a:spAutoFit/>
          </a:bodyPr>
          <a:lstStyle/>
          <a:p>
            <a:r>
              <a:rPr lang="en-US" dirty="0">
                <a:solidFill>
                  <a:srgbClr val="FF0000"/>
                </a:solidFill>
              </a:rPr>
              <a:t>We can search instance from ontology using  </a:t>
            </a:r>
            <a:r>
              <a:rPr lang="en-US" dirty="0" err="1">
                <a:solidFill>
                  <a:srgbClr val="FF0000"/>
                </a:solidFill>
              </a:rPr>
              <a:t>swoogle</a:t>
            </a:r>
            <a:r>
              <a:rPr lang="en-US" dirty="0">
                <a:solidFill>
                  <a:srgbClr val="FF0000"/>
                </a:solidFill>
              </a:rPr>
              <a:t>.</a:t>
            </a:r>
            <a:endParaRPr lang="en-IN" dirty="0">
              <a:solidFill>
                <a:srgbClr val="FF0000"/>
              </a:solidFill>
            </a:endParaRPr>
          </a:p>
        </p:txBody>
      </p:sp>
      <p:sp>
        <p:nvSpPr>
          <p:cNvPr id="10" name="Rectangle 9">
            <a:extLst>
              <a:ext uri="{FF2B5EF4-FFF2-40B4-BE49-F238E27FC236}">
                <a16:creationId xmlns:a16="http://schemas.microsoft.com/office/drawing/2014/main" id="{8FB9983C-682B-4413-A18D-D192634B48C1}"/>
              </a:ext>
            </a:extLst>
          </p:cNvPr>
          <p:cNvSpPr/>
          <p:nvPr/>
        </p:nvSpPr>
        <p:spPr>
          <a:xfrm>
            <a:off x="1109135" y="309086"/>
            <a:ext cx="2777066" cy="482299"/>
          </a:xfrm>
          <a:prstGeom prst="rect">
            <a:avLst/>
          </a:prstGeom>
          <a:solidFill>
            <a:schemeClr val="lt1">
              <a:alpha val="14000"/>
            </a:schemeClr>
          </a:solidFill>
          <a:ln w="47625" cmpd="sng">
            <a:solidFill>
              <a:srgbClr val="FF0000"/>
            </a:solidFill>
            <a:prstDash val="solid"/>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Tree>
    <p:extLst>
      <p:ext uri="{BB962C8B-B14F-4D97-AF65-F5344CB8AC3E}">
        <p14:creationId xmlns:p14="http://schemas.microsoft.com/office/powerpoint/2010/main" val="1981601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E0B6D1-6872-4491-B7F8-ED9B71B685D2}"/>
              </a:ext>
            </a:extLst>
          </p:cNvPr>
          <p:cNvSpPr>
            <a:spLocks noGrp="1"/>
          </p:cNvSpPr>
          <p:nvPr>
            <p:ph type="title"/>
          </p:nvPr>
        </p:nvSpPr>
        <p:spPr/>
        <p:txBody>
          <a:bodyPr/>
          <a:lstStyle/>
          <a:p>
            <a:r>
              <a:rPr lang="en-US" dirty="0"/>
              <a:t>Current Web vs Semantic web</a:t>
            </a:r>
            <a:endParaRPr lang="en-IN" dirty="0"/>
          </a:p>
        </p:txBody>
      </p:sp>
      <p:sp>
        <p:nvSpPr>
          <p:cNvPr id="6" name="Footer Placeholder 5">
            <a:extLst>
              <a:ext uri="{FF2B5EF4-FFF2-40B4-BE49-F238E27FC236}">
                <a16:creationId xmlns:a16="http://schemas.microsoft.com/office/drawing/2014/main" id="{42DAC07A-5CA8-481A-8F8F-BA9260880CD0}"/>
              </a:ext>
            </a:extLst>
          </p:cNvPr>
          <p:cNvSpPr>
            <a:spLocks noGrp="1"/>
          </p:cNvSpPr>
          <p:nvPr>
            <p:ph type="ftr" sz="quarter" idx="11"/>
          </p:nvPr>
        </p:nvSpPr>
        <p:spPr/>
        <p:txBody>
          <a:bodyPr/>
          <a:lstStyle/>
          <a:p>
            <a:r>
              <a:rPr lang="en-IN"/>
              <a:t>Prepared By: Ronak Panchal</a:t>
            </a:r>
          </a:p>
        </p:txBody>
      </p:sp>
      <p:sp>
        <p:nvSpPr>
          <p:cNvPr id="7" name="Slide Number Placeholder 6">
            <a:extLst>
              <a:ext uri="{FF2B5EF4-FFF2-40B4-BE49-F238E27FC236}">
                <a16:creationId xmlns:a16="http://schemas.microsoft.com/office/drawing/2014/main" id="{BC55F6C3-FD30-4D3D-A5F6-6263FB31CC2D}"/>
              </a:ext>
            </a:extLst>
          </p:cNvPr>
          <p:cNvSpPr>
            <a:spLocks noGrp="1"/>
          </p:cNvSpPr>
          <p:nvPr>
            <p:ph type="sldNum" sz="quarter" idx="12"/>
          </p:nvPr>
        </p:nvSpPr>
        <p:spPr/>
        <p:txBody>
          <a:bodyPr/>
          <a:lstStyle/>
          <a:p>
            <a:fld id="{55EB95FA-237B-4EA0-82D1-BBD69720AEE9}" type="slidenum">
              <a:rPr lang="en-IN" smtClean="0"/>
              <a:t>16</a:t>
            </a:fld>
            <a:endParaRPr lang="en-IN"/>
          </a:p>
        </p:txBody>
      </p:sp>
      <p:graphicFrame>
        <p:nvGraphicFramePr>
          <p:cNvPr id="8" name="Content Placeholder 6">
            <a:extLst>
              <a:ext uri="{FF2B5EF4-FFF2-40B4-BE49-F238E27FC236}">
                <a16:creationId xmlns:a16="http://schemas.microsoft.com/office/drawing/2014/main" id="{B4B75AB7-009F-4C69-8D41-02FA738BC229}"/>
              </a:ext>
            </a:extLst>
          </p:cNvPr>
          <p:cNvGraphicFramePr>
            <a:graphicFrameLocks/>
          </p:cNvGraphicFramePr>
          <p:nvPr>
            <p:extLst>
              <p:ext uri="{D42A27DB-BD31-4B8C-83A1-F6EECF244321}">
                <p14:modId xmlns:p14="http://schemas.microsoft.com/office/powerpoint/2010/main" val="3920264426"/>
              </p:ext>
            </p:extLst>
          </p:nvPr>
        </p:nvGraphicFramePr>
        <p:xfrm>
          <a:off x="1204143" y="2039238"/>
          <a:ext cx="9844674" cy="3533140"/>
        </p:xfrm>
        <a:graphic>
          <a:graphicData uri="http://schemas.openxmlformats.org/drawingml/2006/table">
            <a:tbl>
              <a:tblPr firstRow="1" firstCol="1" bandRow="1">
                <a:tableStyleId>{6E25E649-3F16-4E02-A733-19D2CDBF48F0}</a:tableStyleId>
              </a:tblPr>
              <a:tblGrid>
                <a:gridCol w="654107">
                  <a:extLst>
                    <a:ext uri="{9D8B030D-6E8A-4147-A177-3AD203B41FA5}">
                      <a16:colId xmlns:a16="http://schemas.microsoft.com/office/drawing/2014/main" val="1766184456"/>
                    </a:ext>
                  </a:extLst>
                </a:gridCol>
                <a:gridCol w="4611920">
                  <a:extLst>
                    <a:ext uri="{9D8B030D-6E8A-4147-A177-3AD203B41FA5}">
                      <a16:colId xmlns:a16="http://schemas.microsoft.com/office/drawing/2014/main" val="1201845983"/>
                    </a:ext>
                  </a:extLst>
                </a:gridCol>
                <a:gridCol w="4578647">
                  <a:extLst>
                    <a:ext uri="{9D8B030D-6E8A-4147-A177-3AD203B41FA5}">
                      <a16:colId xmlns:a16="http://schemas.microsoft.com/office/drawing/2014/main" val="1176654516"/>
                    </a:ext>
                  </a:extLst>
                </a:gridCol>
              </a:tblGrid>
              <a:tr h="69086">
                <a:tc>
                  <a:txBody>
                    <a:bodyPr/>
                    <a:lstStyle/>
                    <a:p>
                      <a:pPr>
                        <a:lnSpc>
                          <a:spcPct val="150000"/>
                        </a:lnSpc>
                        <a:spcAft>
                          <a:spcPts val="0"/>
                        </a:spcAft>
                      </a:pPr>
                      <a:r>
                        <a:rPr lang="en-US" sz="1800" b="0" dirty="0">
                          <a:effectLst/>
                        </a:rPr>
                        <a:t>Sr No</a:t>
                      </a:r>
                      <a:endParaRPr lang="en-IN" sz="1800" b="0" dirty="0">
                        <a:effectLst/>
                        <a:latin typeface="+mn-lt"/>
                        <a:ea typeface="Calibri" panose="020F0502020204030204" pitchFamily="34" charset="0"/>
                        <a:cs typeface="Mongolian Baiti" panose="03000500000000000000" pitchFamily="66" charset="0"/>
                      </a:endParaRPr>
                    </a:p>
                  </a:txBody>
                  <a:tcPr marL="45052" marR="45052" marT="0" marB="0" anchor="ctr"/>
                </a:tc>
                <a:tc>
                  <a:txBody>
                    <a:bodyPr/>
                    <a:lstStyle/>
                    <a:p>
                      <a:pPr>
                        <a:lnSpc>
                          <a:spcPct val="200000"/>
                        </a:lnSpc>
                        <a:spcAft>
                          <a:spcPts val="0"/>
                        </a:spcAft>
                      </a:pPr>
                      <a:r>
                        <a:rPr lang="en-US" sz="1800" b="0" dirty="0">
                          <a:effectLst/>
                        </a:rPr>
                        <a:t>Current Web</a:t>
                      </a:r>
                      <a:endParaRPr lang="en-IN" sz="1800" b="0" dirty="0">
                        <a:effectLst/>
                        <a:latin typeface="+mn-lt"/>
                        <a:ea typeface="Calibri" panose="020F0502020204030204" pitchFamily="34" charset="0"/>
                        <a:cs typeface="Mongolian Baiti" panose="03000500000000000000" pitchFamily="66" charset="0"/>
                      </a:endParaRPr>
                    </a:p>
                  </a:txBody>
                  <a:tcPr marL="45052" marR="45052" marT="0" marB="0" anchor="ctr"/>
                </a:tc>
                <a:tc>
                  <a:txBody>
                    <a:bodyPr/>
                    <a:lstStyle/>
                    <a:p>
                      <a:pPr>
                        <a:lnSpc>
                          <a:spcPct val="200000"/>
                        </a:lnSpc>
                        <a:spcAft>
                          <a:spcPts val="0"/>
                        </a:spcAft>
                      </a:pPr>
                      <a:r>
                        <a:rPr lang="en-US" sz="1800" b="0">
                          <a:effectLst/>
                        </a:rPr>
                        <a:t>Semantic Web</a:t>
                      </a:r>
                      <a:endParaRPr lang="en-IN" sz="1800" b="0">
                        <a:effectLst/>
                        <a:latin typeface="+mn-lt"/>
                        <a:ea typeface="Calibri" panose="020F0502020204030204" pitchFamily="34" charset="0"/>
                        <a:cs typeface="Mongolian Baiti" panose="03000500000000000000" pitchFamily="66" charset="0"/>
                      </a:endParaRPr>
                    </a:p>
                  </a:txBody>
                  <a:tcPr marL="45052" marR="45052" marT="0" marB="0" anchor="ctr"/>
                </a:tc>
                <a:extLst>
                  <a:ext uri="{0D108BD9-81ED-4DB2-BD59-A6C34878D82A}">
                    <a16:rowId xmlns:a16="http://schemas.microsoft.com/office/drawing/2014/main" val="1508985389"/>
                  </a:ext>
                </a:extLst>
              </a:tr>
              <a:tr h="693266">
                <a:tc>
                  <a:txBody>
                    <a:bodyPr/>
                    <a:lstStyle/>
                    <a:p>
                      <a:pPr algn="ctr">
                        <a:lnSpc>
                          <a:spcPct val="100000"/>
                        </a:lnSpc>
                        <a:spcAft>
                          <a:spcPts val="0"/>
                        </a:spcAft>
                      </a:pPr>
                      <a:r>
                        <a:rPr lang="en-US" sz="1800" b="0" dirty="0">
                          <a:effectLst/>
                        </a:rPr>
                        <a:t>1</a:t>
                      </a:r>
                      <a:endParaRPr lang="en-IN" sz="1800" b="0" dirty="0">
                        <a:effectLst/>
                        <a:latin typeface="+mn-lt"/>
                        <a:ea typeface="Calibri" panose="020F0502020204030204" pitchFamily="34" charset="0"/>
                        <a:cs typeface="Mongolian Baiti" panose="03000500000000000000" pitchFamily="66" charset="0"/>
                      </a:endParaRPr>
                    </a:p>
                  </a:txBody>
                  <a:tcPr marL="45052" marR="45052" marT="0" marB="0"/>
                </a:tc>
                <a:tc>
                  <a:txBody>
                    <a:bodyPr/>
                    <a:lstStyle/>
                    <a:p>
                      <a:pPr algn="just">
                        <a:lnSpc>
                          <a:spcPct val="200000"/>
                        </a:lnSpc>
                        <a:spcAft>
                          <a:spcPts val="0"/>
                        </a:spcAft>
                      </a:pPr>
                      <a:r>
                        <a:rPr lang="en-US" sz="1800" b="0" dirty="0">
                          <a:effectLst/>
                        </a:rPr>
                        <a:t>Current web contents are machine-readable but not machine understandable</a:t>
                      </a:r>
                      <a:endParaRPr lang="en-IN" sz="1800" b="0" dirty="0">
                        <a:effectLst/>
                        <a:latin typeface="+mn-lt"/>
                        <a:ea typeface="Calibri" panose="020F0502020204030204" pitchFamily="34" charset="0"/>
                        <a:cs typeface="Mongolian Baiti" panose="03000500000000000000" pitchFamily="66" charset="0"/>
                      </a:endParaRPr>
                    </a:p>
                  </a:txBody>
                  <a:tcPr marL="45052" marR="45052" marT="0" marB="0"/>
                </a:tc>
                <a:tc>
                  <a:txBody>
                    <a:bodyPr/>
                    <a:lstStyle/>
                    <a:p>
                      <a:pPr algn="just">
                        <a:lnSpc>
                          <a:spcPct val="200000"/>
                        </a:lnSpc>
                        <a:spcAft>
                          <a:spcPts val="0"/>
                        </a:spcAft>
                      </a:pPr>
                      <a:r>
                        <a:rPr lang="en-US" sz="1800" b="0">
                          <a:effectLst/>
                        </a:rPr>
                        <a:t>Semantic web contents are machine-readable and machine understandable</a:t>
                      </a:r>
                      <a:endParaRPr lang="en-IN" sz="1800" b="0">
                        <a:effectLst/>
                        <a:latin typeface="+mn-lt"/>
                        <a:ea typeface="Calibri" panose="020F0502020204030204" pitchFamily="34" charset="0"/>
                        <a:cs typeface="Mongolian Baiti" panose="03000500000000000000" pitchFamily="66" charset="0"/>
                      </a:endParaRPr>
                    </a:p>
                  </a:txBody>
                  <a:tcPr marL="45052" marR="45052" marT="0" marB="0"/>
                </a:tc>
                <a:extLst>
                  <a:ext uri="{0D108BD9-81ED-4DB2-BD59-A6C34878D82A}">
                    <a16:rowId xmlns:a16="http://schemas.microsoft.com/office/drawing/2014/main" val="3044841124"/>
                  </a:ext>
                </a:extLst>
              </a:tr>
              <a:tr h="608923">
                <a:tc>
                  <a:txBody>
                    <a:bodyPr/>
                    <a:lstStyle/>
                    <a:p>
                      <a:pPr algn="ctr">
                        <a:lnSpc>
                          <a:spcPct val="100000"/>
                        </a:lnSpc>
                        <a:spcAft>
                          <a:spcPts val="0"/>
                        </a:spcAft>
                      </a:pPr>
                      <a:r>
                        <a:rPr lang="en-US" sz="1800" b="0" dirty="0">
                          <a:effectLst/>
                        </a:rPr>
                        <a:t>2</a:t>
                      </a:r>
                      <a:endParaRPr lang="en-IN" sz="1800" b="0" dirty="0">
                        <a:effectLst/>
                        <a:latin typeface="+mn-lt"/>
                        <a:ea typeface="Calibri" panose="020F0502020204030204" pitchFamily="34" charset="0"/>
                        <a:cs typeface="Mongolian Baiti" panose="03000500000000000000" pitchFamily="66" charset="0"/>
                      </a:endParaRPr>
                    </a:p>
                  </a:txBody>
                  <a:tcPr marL="45052" marR="45052" marT="0" marB="0"/>
                </a:tc>
                <a:tc>
                  <a:txBody>
                    <a:bodyPr/>
                    <a:lstStyle/>
                    <a:p>
                      <a:pPr algn="just">
                        <a:lnSpc>
                          <a:spcPct val="200000"/>
                        </a:lnSpc>
                        <a:spcAft>
                          <a:spcPts val="0"/>
                        </a:spcAft>
                      </a:pPr>
                      <a:r>
                        <a:rPr lang="en-US" sz="1800" b="0" dirty="0">
                          <a:effectLst/>
                        </a:rPr>
                        <a:t>Current web is just like a book, having multiple hyperlinked documents.</a:t>
                      </a:r>
                      <a:endParaRPr lang="en-IN" sz="1800" b="0" dirty="0">
                        <a:effectLst/>
                        <a:latin typeface="+mn-lt"/>
                        <a:ea typeface="Calibri" panose="020F0502020204030204" pitchFamily="34" charset="0"/>
                        <a:cs typeface="Mongolian Baiti" panose="03000500000000000000" pitchFamily="66" charset="0"/>
                      </a:endParaRPr>
                    </a:p>
                  </a:txBody>
                  <a:tcPr marL="45052" marR="45052" marT="0" marB="0"/>
                </a:tc>
                <a:tc>
                  <a:txBody>
                    <a:bodyPr/>
                    <a:lstStyle/>
                    <a:p>
                      <a:pPr algn="just">
                        <a:lnSpc>
                          <a:spcPct val="200000"/>
                        </a:lnSpc>
                        <a:spcAft>
                          <a:spcPts val="0"/>
                        </a:spcAft>
                      </a:pPr>
                      <a:r>
                        <a:rPr lang="en-US" sz="1800" b="0" dirty="0">
                          <a:effectLst/>
                        </a:rPr>
                        <a:t>In Semantic Web, Data is given well-defined meaning, understandable by machines.</a:t>
                      </a:r>
                      <a:endParaRPr lang="en-IN" sz="1800" b="0" dirty="0">
                        <a:effectLst/>
                        <a:latin typeface="+mn-lt"/>
                        <a:ea typeface="Calibri" panose="020F0502020204030204" pitchFamily="34" charset="0"/>
                        <a:cs typeface="Mongolian Baiti" panose="03000500000000000000" pitchFamily="66" charset="0"/>
                      </a:endParaRPr>
                    </a:p>
                  </a:txBody>
                  <a:tcPr marL="45052" marR="45052" marT="0" marB="0"/>
                </a:tc>
                <a:extLst>
                  <a:ext uri="{0D108BD9-81ED-4DB2-BD59-A6C34878D82A}">
                    <a16:rowId xmlns:a16="http://schemas.microsoft.com/office/drawing/2014/main" val="4209353848"/>
                  </a:ext>
                </a:extLst>
              </a:tr>
              <a:tr h="693266">
                <a:tc>
                  <a:txBody>
                    <a:bodyPr/>
                    <a:lstStyle/>
                    <a:p>
                      <a:pPr algn="ctr">
                        <a:lnSpc>
                          <a:spcPct val="100000"/>
                        </a:lnSpc>
                        <a:spcAft>
                          <a:spcPts val="0"/>
                        </a:spcAft>
                      </a:pPr>
                      <a:r>
                        <a:rPr lang="en-US" sz="1800" b="0" dirty="0">
                          <a:effectLst/>
                          <a:latin typeface="+mn-lt"/>
                          <a:ea typeface="Calibri" panose="020F0502020204030204" pitchFamily="34" charset="0"/>
                          <a:cs typeface="Mongolian Baiti" panose="03000500000000000000" pitchFamily="66" charset="0"/>
                        </a:rPr>
                        <a:t>3</a:t>
                      </a:r>
                      <a:endParaRPr lang="en-IN" sz="1800" b="0" dirty="0">
                        <a:effectLst/>
                        <a:latin typeface="+mn-lt"/>
                        <a:ea typeface="Calibri" panose="020F0502020204030204" pitchFamily="34" charset="0"/>
                        <a:cs typeface="Mongolian Baiti" panose="03000500000000000000" pitchFamily="66" charset="0"/>
                      </a:endParaRPr>
                    </a:p>
                  </a:txBody>
                  <a:tcPr marL="45052" marR="45052" marT="0" marB="0"/>
                </a:tc>
                <a:tc>
                  <a:txBody>
                    <a:bodyPr/>
                    <a:lstStyle/>
                    <a:p>
                      <a:pPr algn="just">
                        <a:lnSpc>
                          <a:spcPct val="200000"/>
                        </a:lnSpc>
                        <a:spcAft>
                          <a:spcPts val="0"/>
                        </a:spcAft>
                      </a:pPr>
                      <a:r>
                        <a:rPr lang="en-US" sz="1800" b="0">
                          <a:effectLst/>
                        </a:rPr>
                        <a:t>Current web is called a web of documents containing data.</a:t>
                      </a:r>
                      <a:endParaRPr lang="en-IN" sz="1800" b="0">
                        <a:effectLst/>
                        <a:latin typeface="+mn-lt"/>
                        <a:ea typeface="Calibri" panose="020F0502020204030204" pitchFamily="34" charset="0"/>
                        <a:cs typeface="Mongolian Baiti" panose="03000500000000000000" pitchFamily="66" charset="0"/>
                      </a:endParaRPr>
                    </a:p>
                  </a:txBody>
                  <a:tcPr marL="45052" marR="45052" marT="0" marB="0"/>
                </a:tc>
                <a:tc>
                  <a:txBody>
                    <a:bodyPr/>
                    <a:lstStyle/>
                    <a:p>
                      <a:pPr algn="just">
                        <a:lnSpc>
                          <a:spcPct val="200000"/>
                        </a:lnSpc>
                        <a:spcAft>
                          <a:spcPts val="0"/>
                        </a:spcAft>
                      </a:pPr>
                      <a:r>
                        <a:rPr lang="en-US" sz="1800" b="0" dirty="0">
                          <a:effectLst/>
                        </a:rPr>
                        <a:t>Semantic web is the web of ontologies having data with formal meaning.</a:t>
                      </a:r>
                      <a:endParaRPr lang="en-IN" sz="1800" b="0" dirty="0">
                        <a:effectLst/>
                        <a:latin typeface="+mn-lt"/>
                        <a:ea typeface="Calibri" panose="020F0502020204030204" pitchFamily="34" charset="0"/>
                        <a:cs typeface="Mongolian Baiti" panose="03000500000000000000" pitchFamily="66" charset="0"/>
                      </a:endParaRPr>
                    </a:p>
                  </a:txBody>
                  <a:tcPr marL="45052" marR="45052" marT="0" marB="0"/>
                </a:tc>
                <a:extLst>
                  <a:ext uri="{0D108BD9-81ED-4DB2-BD59-A6C34878D82A}">
                    <a16:rowId xmlns:a16="http://schemas.microsoft.com/office/drawing/2014/main" val="609024250"/>
                  </a:ext>
                </a:extLst>
              </a:tr>
            </a:tbl>
          </a:graphicData>
        </a:graphic>
      </p:graphicFrame>
    </p:spTree>
    <p:extLst>
      <p:ext uri="{BB962C8B-B14F-4D97-AF65-F5344CB8AC3E}">
        <p14:creationId xmlns:p14="http://schemas.microsoft.com/office/powerpoint/2010/main" val="25319338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25D22C-3F41-4490-86AF-A353608A3F7A}"/>
              </a:ext>
            </a:extLst>
          </p:cNvPr>
          <p:cNvSpPr>
            <a:spLocks noGrp="1"/>
          </p:cNvSpPr>
          <p:nvPr>
            <p:ph type="title"/>
          </p:nvPr>
        </p:nvSpPr>
        <p:spPr>
          <a:xfrm>
            <a:off x="838200" y="365126"/>
            <a:ext cx="10515600" cy="716506"/>
          </a:xfrm>
        </p:spPr>
        <p:txBody>
          <a:bodyPr>
            <a:normAutofit fontScale="90000"/>
          </a:bodyPr>
          <a:lstStyle/>
          <a:p>
            <a:pPr algn="ctr"/>
            <a:r>
              <a:rPr lang="en-US" dirty="0"/>
              <a:t>Architecture of semantic web</a:t>
            </a:r>
          </a:p>
        </p:txBody>
      </p:sp>
      <p:sp>
        <p:nvSpPr>
          <p:cNvPr id="3" name="Content Placeholder 2">
            <a:extLst>
              <a:ext uri="{FF2B5EF4-FFF2-40B4-BE49-F238E27FC236}">
                <a16:creationId xmlns:a16="http://schemas.microsoft.com/office/drawing/2014/main" id="{829E3708-2C78-4124-B187-A8DB0B4BED55}"/>
              </a:ext>
            </a:extLst>
          </p:cNvPr>
          <p:cNvSpPr>
            <a:spLocks noGrp="1"/>
          </p:cNvSpPr>
          <p:nvPr>
            <p:ph sz="quarter" idx="13"/>
          </p:nvPr>
        </p:nvSpPr>
        <p:spPr>
          <a:xfrm>
            <a:off x="6257702" y="2063396"/>
            <a:ext cx="5527897" cy="3778604"/>
          </a:xfrm>
        </p:spPr>
        <p:txBody>
          <a:bodyPr/>
          <a:lstStyle/>
          <a:p>
            <a:pPr algn="just"/>
            <a:r>
              <a:rPr lang="en-US" dirty="0"/>
              <a:t>A layered </a:t>
            </a:r>
            <a:r>
              <a:rPr lang="en-US" b="1" dirty="0"/>
              <a:t>architecture</a:t>
            </a:r>
            <a:r>
              <a:rPr lang="en-US" dirty="0"/>
              <a:t> proposed by Tim Berners-Lee for the </a:t>
            </a:r>
            <a:r>
              <a:rPr lang="en-US" b="1" dirty="0"/>
              <a:t>Semantic Web</a:t>
            </a:r>
            <a:r>
              <a:rPr lang="en-US" dirty="0"/>
              <a:t> applications.</a:t>
            </a:r>
            <a:endParaRPr lang="en-IN" dirty="0"/>
          </a:p>
        </p:txBody>
      </p:sp>
      <p:sp>
        <p:nvSpPr>
          <p:cNvPr id="4" name="Footer Placeholder 3">
            <a:extLst>
              <a:ext uri="{FF2B5EF4-FFF2-40B4-BE49-F238E27FC236}">
                <a16:creationId xmlns:a16="http://schemas.microsoft.com/office/drawing/2014/main" id="{E333B75F-ABF3-445D-90D6-E6CCB5E1600F}"/>
              </a:ext>
            </a:extLst>
          </p:cNvPr>
          <p:cNvSpPr>
            <a:spLocks noGrp="1"/>
          </p:cNvSpPr>
          <p:nvPr>
            <p:ph type="ftr" sz="quarter" idx="11"/>
          </p:nvPr>
        </p:nvSpPr>
        <p:spPr/>
        <p:txBody>
          <a:bodyPr/>
          <a:lstStyle/>
          <a:p>
            <a:r>
              <a:rPr lang="en-IN"/>
              <a:t>Prepared By: Ronak Panchal</a:t>
            </a:r>
          </a:p>
        </p:txBody>
      </p:sp>
      <p:sp>
        <p:nvSpPr>
          <p:cNvPr id="5" name="Slide Number Placeholder 4">
            <a:extLst>
              <a:ext uri="{FF2B5EF4-FFF2-40B4-BE49-F238E27FC236}">
                <a16:creationId xmlns:a16="http://schemas.microsoft.com/office/drawing/2014/main" id="{89C206B1-33CF-4C91-91D5-C388C626B39B}"/>
              </a:ext>
            </a:extLst>
          </p:cNvPr>
          <p:cNvSpPr>
            <a:spLocks noGrp="1"/>
          </p:cNvSpPr>
          <p:nvPr>
            <p:ph type="sldNum" sz="quarter" idx="12"/>
          </p:nvPr>
        </p:nvSpPr>
        <p:spPr/>
        <p:txBody>
          <a:bodyPr/>
          <a:lstStyle/>
          <a:p>
            <a:fld id="{55EB95FA-237B-4EA0-82D1-BBD69720AEE9}" type="slidenum">
              <a:rPr lang="en-IN" smtClean="0"/>
              <a:t>17</a:t>
            </a:fld>
            <a:endParaRPr lang="en-IN"/>
          </a:p>
        </p:txBody>
      </p:sp>
      <p:pic>
        <p:nvPicPr>
          <p:cNvPr id="5122" name="Picture 2" descr="Semantic Web - Wikipedia">
            <a:extLst>
              <a:ext uri="{FF2B5EF4-FFF2-40B4-BE49-F238E27FC236}">
                <a16:creationId xmlns:a16="http://schemas.microsoft.com/office/drawing/2014/main" id="{EFFD2027-330F-4896-B744-89874DD83C3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815548"/>
            <a:ext cx="4760107" cy="43353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99424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834960-4688-4ADA-9268-8765F7DDB660}"/>
              </a:ext>
            </a:extLst>
          </p:cNvPr>
          <p:cNvSpPr>
            <a:spLocks noGrp="1"/>
          </p:cNvSpPr>
          <p:nvPr>
            <p:ph type="title"/>
          </p:nvPr>
        </p:nvSpPr>
        <p:spPr/>
        <p:txBody>
          <a:bodyPr/>
          <a:lstStyle/>
          <a:p>
            <a:r>
              <a:rPr lang="en-US" dirty="0"/>
              <a:t>URI, URL, URN and Namespaces</a:t>
            </a:r>
            <a:endParaRPr lang="en-IN" dirty="0"/>
          </a:p>
        </p:txBody>
      </p:sp>
      <p:graphicFrame>
        <p:nvGraphicFramePr>
          <p:cNvPr id="8" name="Content Placeholder 7">
            <a:extLst>
              <a:ext uri="{FF2B5EF4-FFF2-40B4-BE49-F238E27FC236}">
                <a16:creationId xmlns:a16="http://schemas.microsoft.com/office/drawing/2014/main" id="{AD8785EC-77E3-4BFA-A99C-329B5D582DD6}"/>
              </a:ext>
            </a:extLst>
          </p:cNvPr>
          <p:cNvGraphicFramePr>
            <a:graphicFrameLocks noGrp="1"/>
          </p:cNvGraphicFramePr>
          <p:nvPr>
            <p:ph sz="quarter" idx="13"/>
          </p:nvPr>
        </p:nvGraphicFramePr>
        <p:xfrm>
          <a:off x="668866" y="1773237"/>
          <a:ext cx="10394950" cy="33115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a:extLst>
              <a:ext uri="{FF2B5EF4-FFF2-40B4-BE49-F238E27FC236}">
                <a16:creationId xmlns:a16="http://schemas.microsoft.com/office/drawing/2014/main" id="{A9BBF34D-E46F-407A-982B-BCB915374E42}"/>
              </a:ext>
            </a:extLst>
          </p:cNvPr>
          <p:cNvSpPr>
            <a:spLocks noGrp="1"/>
          </p:cNvSpPr>
          <p:nvPr>
            <p:ph type="ftr" sz="quarter" idx="11"/>
          </p:nvPr>
        </p:nvSpPr>
        <p:spPr/>
        <p:txBody>
          <a:bodyPr/>
          <a:lstStyle/>
          <a:p>
            <a:r>
              <a:rPr lang="en-IN"/>
              <a:t>Prepared By: Ronak Panchal</a:t>
            </a:r>
          </a:p>
        </p:txBody>
      </p:sp>
      <p:sp>
        <p:nvSpPr>
          <p:cNvPr id="5" name="Slide Number Placeholder 4">
            <a:extLst>
              <a:ext uri="{FF2B5EF4-FFF2-40B4-BE49-F238E27FC236}">
                <a16:creationId xmlns:a16="http://schemas.microsoft.com/office/drawing/2014/main" id="{281773BF-025A-4AA3-9F72-D1ABC0B4601E}"/>
              </a:ext>
            </a:extLst>
          </p:cNvPr>
          <p:cNvSpPr>
            <a:spLocks noGrp="1"/>
          </p:cNvSpPr>
          <p:nvPr>
            <p:ph type="sldNum" sz="quarter" idx="12"/>
          </p:nvPr>
        </p:nvSpPr>
        <p:spPr/>
        <p:txBody>
          <a:bodyPr/>
          <a:lstStyle/>
          <a:p>
            <a:fld id="{55EB95FA-237B-4EA0-82D1-BBD69720AEE9}" type="slidenum">
              <a:rPr lang="en-IN" smtClean="0"/>
              <a:t>18</a:t>
            </a:fld>
            <a:endParaRPr lang="en-IN"/>
          </a:p>
        </p:txBody>
      </p:sp>
      <p:sp>
        <p:nvSpPr>
          <p:cNvPr id="9" name="Content Placeholder 3">
            <a:extLst>
              <a:ext uri="{FF2B5EF4-FFF2-40B4-BE49-F238E27FC236}">
                <a16:creationId xmlns:a16="http://schemas.microsoft.com/office/drawing/2014/main" id="{DF9D4832-79C8-4109-B19A-23A15ABD41AF}"/>
              </a:ext>
            </a:extLst>
          </p:cNvPr>
          <p:cNvSpPr txBox="1">
            <a:spLocks/>
          </p:cNvSpPr>
          <p:nvPr/>
        </p:nvSpPr>
        <p:spPr>
          <a:xfrm>
            <a:off x="838199" y="5307013"/>
            <a:ext cx="10862733" cy="827086"/>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dirty="0"/>
              <a:t>URI: Uniform Resource Identifier. URI  is a text which is used to Identify any resource or name on Internet.</a:t>
            </a:r>
          </a:p>
          <a:p>
            <a:endParaRPr lang="en-IN" dirty="0"/>
          </a:p>
        </p:txBody>
      </p:sp>
    </p:spTree>
    <p:extLst>
      <p:ext uri="{BB962C8B-B14F-4D97-AF65-F5344CB8AC3E}">
        <p14:creationId xmlns:p14="http://schemas.microsoft.com/office/powerpoint/2010/main" val="9111563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50A78D-85A3-436D-9A6B-385ECECCA4A1}"/>
              </a:ext>
            </a:extLst>
          </p:cNvPr>
          <p:cNvSpPr>
            <a:spLocks noGrp="1"/>
          </p:cNvSpPr>
          <p:nvPr>
            <p:ph type="title"/>
          </p:nvPr>
        </p:nvSpPr>
        <p:spPr/>
        <p:txBody>
          <a:bodyPr/>
          <a:lstStyle/>
          <a:p>
            <a:r>
              <a:rPr lang="en-US" dirty="0"/>
              <a:t>URL and URN</a:t>
            </a:r>
            <a:endParaRPr lang="en-IN" dirty="0"/>
          </a:p>
        </p:txBody>
      </p:sp>
      <p:sp>
        <p:nvSpPr>
          <p:cNvPr id="3" name="Content Placeholder 2">
            <a:extLst>
              <a:ext uri="{FF2B5EF4-FFF2-40B4-BE49-F238E27FC236}">
                <a16:creationId xmlns:a16="http://schemas.microsoft.com/office/drawing/2014/main" id="{7BE2B971-1574-4513-82AF-116537A9BA38}"/>
              </a:ext>
            </a:extLst>
          </p:cNvPr>
          <p:cNvSpPr>
            <a:spLocks noGrp="1"/>
          </p:cNvSpPr>
          <p:nvPr>
            <p:ph sz="quarter" idx="13"/>
          </p:nvPr>
        </p:nvSpPr>
        <p:spPr>
          <a:xfrm>
            <a:off x="760973" y="2042583"/>
            <a:ext cx="10394707" cy="4220775"/>
          </a:xfrm>
        </p:spPr>
        <p:txBody>
          <a:bodyPr>
            <a:normAutofit/>
          </a:bodyPr>
          <a:lstStyle/>
          <a:p>
            <a:pPr marL="228600" indent="-228600" algn="just">
              <a:lnSpc>
                <a:spcPct val="70000"/>
              </a:lnSpc>
              <a:spcBef>
                <a:spcPts val="1000"/>
              </a:spcBef>
              <a:buFont typeface="Arial" panose="020B0604020202020204" pitchFamily="34" charset="0"/>
              <a:buChar char="•"/>
            </a:pPr>
            <a:r>
              <a:rPr lang="en-US" sz="2400" dirty="0">
                <a:solidFill>
                  <a:schemeClr val="tx1"/>
                </a:solidFill>
              </a:rPr>
              <a:t>URL (Uniform Resource Locator): URL includes location as well as the protocol to retrieve the resource (For example: HTTP Protocol is used to retrieve resource)</a:t>
            </a:r>
          </a:p>
          <a:p>
            <a:pPr marL="457200" lvl="1" indent="0">
              <a:buNone/>
            </a:pPr>
            <a:r>
              <a:rPr lang="en-US" dirty="0">
                <a:hlinkClick r:id="rId2"/>
              </a:rPr>
              <a:t>http://example.com/mypage.html</a:t>
            </a:r>
            <a:endParaRPr lang="en-US" dirty="0"/>
          </a:p>
          <a:p>
            <a:pPr marL="457200" lvl="1" indent="0">
              <a:buNone/>
            </a:pPr>
            <a:r>
              <a:rPr lang="en-US" dirty="0">
                <a:hlinkClick r:id="rId3"/>
              </a:rPr>
              <a:t>ftp://example.com/download.zip</a:t>
            </a:r>
            <a:endParaRPr lang="en-US" dirty="0"/>
          </a:p>
          <a:p>
            <a:pPr marL="457200" lvl="1" indent="0">
              <a:buNone/>
            </a:pPr>
            <a:r>
              <a:rPr lang="en-US" dirty="0">
                <a:hlinkClick r:id="rId4"/>
              </a:rPr>
              <a:t>mailto:user@example.com</a:t>
            </a:r>
            <a:endParaRPr lang="en-US" dirty="0"/>
          </a:p>
          <a:p>
            <a:pPr marL="457200" lvl="1" indent="0">
              <a:buNone/>
            </a:pPr>
            <a:r>
              <a:rPr lang="en-US" dirty="0">
                <a:hlinkClick r:id="rId5" action="ppaction://hlinkfile"/>
              </a:rPr>
              <a:t>File://home/user/file.txt</a:t>
            </a:r>
            <a:endParaRPr lang="en-US" dirty="0"/>
          </a:p>
          <a:p>
            <a:pPr marL="228600" indent="-228600" algn="just">
              <a:lnSpc>
                <a:spcPct val="70000"/>
              </a:lnSpc>
              <a:spcBef>
                <a:spcPts val="1000"/>
              </a:spcBef>
              <a:buFont typeface="Arial" panose="020B0604020202020204" pitchFamily="34" charset="0"/>
              <a:buChar char="•"/>
            </a:pPr>
            <a:r>
              <a:rPr lang="en-US" sz="2400" dirty="0">
                <a:solidFill>
                  <a:schemeClr val="tx1"/>
                </a:solidFill>
              </a:rPr>
              <a:t>URN (Uniform Resource Name): Identifies a resource by a unique and persistent name, but doesn’t necessarily tell you how to locate it on the Internet. It usually starts with the prefix urn:</a:t>
            </a:r>
          </a:p>
          <a:p>
            <a:pPr marL="228600" indent="-228600" algn="just">
              <a:lnSpc>
                <a:spcPct val="70000"/>
              </a:lnSpc>
              <a:spcBef>
                <a:spcPts val="1000"/>
              </a:spcBef>
              <a:buFont typeface="Arial" panose="020B0604020202020204" pitchFamily="34" charset="0"/>
              <a:buChar char="•"/>
            </a:pPr>
            <a:r>
              <a:rPr lang="en-US" sz="2400" dirty="0">
                <a:solidFill>
                  <a:schemeClr val="tx1"/>
                </a:solidFill>
              </a:rPr>
              <a:t>For example: </a:t>
            </a:r>
          </a:p>
          <a:p>
            <a:pPr marL="228600" indent="-228600" algn="just">
              <a:lnSpc>
                <a:spcPct val="70000"/>
              </a:lnSpc>
              <a:spcBef>
                <a:spcPts val="1000"/>
              </a:spcBef>
              <a:buFont typeface="Arial" panose="020B0604020202020204" pitchFamily="34" charset="0"/>
              <a:buChar char="•"/>
            </a:pPr>
            <a:r>
              <a:rPr lang="en-US" sz="2400" dirty="0">
                <a:solidFill>
                  <a:schemeClr val="tx1"/>
                </a:solidFill>
              </a:rPr>
              <a:t>urn:isbn:97819219123 to identify a book by its ISBN number.</a:t>
            </a:r>
            <a:endParaRPr lang="en-IN" sz="2400" dirty="0">
              <a:solidFill>
                <a:schemeClr val="tx1"/>
              </a:solidFill>
            </a:endParaRPr>
          </a:p>
        </p:txBody>
      </p:sp>
      <p:sp>
        <p:nvSpPr>
          <p:cNvPr id="4" name="Footer Placeholder 3">
            <a:extLst>
              <a:ext uri="{FF2B5EF4-FFF2-40B4-BE49-F238E27FC236}">
                <a16:creationId xmlns:a16="http://schemas.microsoft.com/office/drawing/2014/main" id="{A8515E4F-E880-4D0F-9F6E-84E536EDDEAB}"/>
              </a:ext>
            </a:extLst>
          </p:cNvPr>
          <p:cNvSpPr>
            <a:spLocks noGrp="1"/>
          </p:cNvSpPr>
          <p:nvPr>
            <p:ph type="ftr" sz="quarter" idx="11"/>
          </p:nvPr>
        </p:nvSpPr>
        <p:spPr/>
        <p:txBody>
          <a:bodyPr/>
          <a:lstStyle/>
          <a:p>
            <a:r>
              <a:rPr lang="en-IN"/>
              <a:t>Prepared By: Ronak Panchal</a:t>
            </a:r>
          </a:p>
        </p:txBody>
      </p:sp>
      <p:sp>
        <p:nvSpPr>
          <p:cNvPr id="5" name="Slide Number Placeholder 4">
            <a:extLst>
              <a:ext uri="{FF2B5EF4-FFF2-40B4-BE49-F238E27FC236}">
                <a16:creationId xmlns:a16="http://schemas.microsoft.com/office/drawing/2014/main" id="{B72337A8-B589-48BC-B055-3679B4A791DE}"/>
              </a:ext>
            </a:extLst>
          </p:cNvPr>
          <p:cNvSpPr>
            <a:spLocks noGrp="1"/>
          </p:cNvSpPr>
          <p:nvPr>
            <p:ph type="sldNum" sz="quarter" idx="12"/>
          </p:nvPr>
        </p:nvSpPr>
        <p:spPr/>
        <p:txBody>
          <a:bodyPr/>
          <a:lstStyle/>
          <a:p>
            <a:fld id="{55EB95FA-237B-4EA0-82D1-BBD69720AEE9}" type="slidenum">
              <a:rPr lang="en-IN" smtClean="0"/>
              <a:t>19</a:t>
            </a:fld>
            <a:endParaRPr lang="en-IN"/>
          </a:p>
        </p:txBody>
      </p:sp>
      <p:pic>
        <p:nvPicPr>
          <p:cNvPr id="7" name="Picture 6">
            <a:extLst>
              <a:ext uri="{FF2B5EF4-FFF2-40B4-BE49-F238E27FC236}">
                <a16:creationId xmlns:a16="http://schemas.microsoft.com/office/drawing/2014/main" id="{F563E864-4CB9-479E-B01A-52F6A88AC03B}"/>
              </a:ext>
            </a:extLst>
          </p:cNvPr>
          <p:cNvPicPr>
            <a:picLocks noChangeAspect="1"/>
          </p:cNvPicPr>
          <p:nvPr/>
        </p:nvPicPr>
        <p:blipFill rotWithShape="1">
          <a:blip r:embed="rId6"/>
          <a:srcRect l="61327" t="33521" r="27562" b="54092"/>
          <a:stretch/>
        </p:blipFill>
        <p:spPr>
          <a:xfrm>
            <a:off x="8610600" y="129197"/>
            <a:ext cx="2252380" cy="1411736"/>
          </a:xfrm>
          <a:prstGeom prst="rect">
            <a:avLst/>
          </a:prstGeom>
        </p:spPr>
      </p:pic>
    </p:spTree>
    <p:extLst>
      <p:ext uri="{BB962C8B-B14F-4D97-AF65-F5344CB8AC3E}">
        <p14:creationId xmlns:p14="http://schemas.microsoft.com/office/powerpoint/2010/main" val="14822751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729724-360C-4C77-ACD0-C23956B19A06}"/>
              </a:ext>
            </a:extLst>
          </p:cNvPr>
          <p:cNvSpPr>
            <a:spLocks noGrp="1"/>
          </p:cNvSpPr>
          <p:nvPr>
            <p:ph type="title"/>
          </p:nvPr>
        </p:nvSpPr>
        <p:spPr>
          <a:xfrm>
            <a:off x="1097280" y="286604"/>
            <a:ext cx="10058400" cy="1068064"/>
          </a:xfrm>
        </p:spPr>
        <p:txBody>
          <a:bodyPr/>
          <a:lstStyle/>
          <a:p>
            <a:r>
              <a:rPr lang="en-US" dirty="0"/>
              <a:t>Agenda</a:t>
            </a:r>
            <a:endParaRPr lang="en-IN" dirty="0"/>
          </a:p>
        </p:txBody>
      </p:sp>
      <p:sp>
        <p:nvSpPr>
          <p:cNvPr id="3" name="Content Placeholder 2">
            <a:extLst>
              <a:ext uri="{FF2B5EF4-FFF2-40B4-BE49-F238E27FC236}">
                <a16:creationId xmlns:a16="http://schemas.microsoft.com/office/drawing/2014/main" id="{26CD9E41-CDF2-44DA-A931-DD5290EA3BA0}"/>
              </a:ext>
            </a:extLst>
          </p:cNvPr>
          <p:cNvSpPr>
            <a:spLocks noGrp="1"/>
          </p:cNvSpPr>
          <p:nvPr>
            <p:ph idx="1"/>
          </p:nvPr>
        </p:nvSpPr>
        <p:spPr>
          <a:xfrm>
            <a:off x="1097280" y="1811866"/>
            <a:ext cx="10688320" cy="4487333"/>
          </a:xfrm>
        </p:spPr>
        <p:txBody>
          <a:bodyPr>
            <a:normAutofit/>
          </a:bodyPr>
          <a:lstStyle/>
          <a:p>
            <a:pPr lvl="1">
              <a:buFont typeface="Arial" panose="020B0604020202020204" pitchFamily="34" charset="0"/>
              <a:buChar char="•"/>
            </a:pPr>
            <a:r>
              <a:rPr lang="en-US" sz="2400" dirty="0"/>
              <a:t>History of Semantic Web</a:t>
            </a:r>
          </a:p>
          <a:p>
            <a:pPr lvl="1">
              <a:buFont typeface="Arial" panose="020B0604020202020204" pitchFamily="34" charset="0"/>
              <a:buChar char="•"/>
            </a:pPr>
            <a:r>
              <a:rPr lang="en-US" sz="2400" dirty="0"/>
              <a:t>Introduction to semantic and semantic web</a:t>
            </a:r>
          </a:p>
          <a:p>
            <a:pPr lvl="1">
              <a:buFont typeface="Arial" panose="020B0604020202020204" pitchFamily="34" charset="0"/>
              <a:buChar char="•"/>
            </a:pPr>
            <a:r>
              <a:rPr lang="en-US" sz="2400" dirty="0"/>
              <a:t>Applications of Semantic Web and Semantic web enable search engine</a:t>
            </a:r>
          </a:p>
          <a:p>
            <a:pPr lvl="1">
              <a:buFont typeface="Arial" panose="020B0604020202020204" pitchFamily="34" charset="0"/>
              <a:buChar char="•"/>
            </a:pPr>
            <a:r>
              <a:rPr lang="en-US" sz="2400" dirty="0"/>
              <a:t>Difference between Semantic Web and Current </a:t>
            </a:r>
            <a:r>
              <a:rPr lang="en-US" sz="2400" dirty="0" err="1"/>
              <a:t>WebArchitecture</a:t>
            </a:r>
            <a:r>
              <a:rPr lang="en-US" sz="2400" dirty="0"/>
              <a:t> of semantic web</a:t>
            </a:r>
          </a:p>
          <a:p>
            <a:pPr lvl="1">
              <a:buFont typeface="Arial" panose="020B0604020202020204" pitchFamily="34" charset="0"/>
              <a:buChar char="•"/>
            </a:pPr>
            <a:r>
              <a:rPr lang="en-US" sz="2400" dirty="0"/>
              <a:t>semantic web standers - RDF, Ontology and SPARQL</a:t>
            </a:r>
          </a:p>
          <a:p>
            <a:pPr lvl="1">
              <a:buFont typeface="Arial" panose="020B0604020202020204" pitchFamily="34" charset="0"/>
              <a:buChar char="•"/>
            </a:pPr>
            <a:r>
              <a:rPr lang="en-US" sz="2400" dirty="0"/>
              <a:t>Introduction to Protégé Editor</a:t>
            </a:r>
          </a:p>
          <a:p>
            <a:pPr lvl="1">
              <a:buFont typeface="Arial" panose="020B0604020202020204" pitchFamily="34" charset="0"/>
              <a:buChar char="•"/>
            </a:pPr>
            <a:r>
              <a:rPr lang="en-US" sz="2400" dirty="0"/>
              <a:t>Introduction to SPARQL and Samples queries</a:t>
            </a:r>
          </a:p>
          <a:p>
            <a:pPr lvl="1">
              <a:buFont typeface="Arial" panose="020B0604020202020204" pitchFamily="34" charset="0"/>
              <a:buChar char="•"/>
            </a:pPr>
            <a:r>
              <a:rPr lang="en-US" sz="2400" dirty="0"/>
              <a:t>Practical Demos</a:t>
            </a:r>
          </a:p>
          <a:p>
            <a:pPr lvl="1">
              <a:buFont typeface="Arial" panose="020B0604020202020204" pitchFamily="34" charset="0"/>
              <a:buChar char="•"/>
            </a:pPr>
            <a:r>
              <a:rPr lang="en-US" sz="2400" dirty="0"/>
              <a:t>References</a:t>
            </a:r>
          </a:p>
          <a:p>
            <a:endParaRPr lang="en-US" dirty="0"/>
          </a:p>
          <a:p>
            <a:endParaRPr lang="en-IN" dirty="0"/>
          </a:p>
        </p:txBody>
      </p:sp>
      <p:sp>
        <p:nvSpPr>
          <p:cNvPr id="4" name="Footer Placeholder 3">
            <a:extLst>
              <a:ext uri="{FF2B5EF4-FFF2-40B4-BE49-F238E27FC236}">
                <a16:creationId xmlns:a16="http://schemas.microsoft.com/office/drawing/2014/main" id="{CE25D8B0-1FE3-42BE-8C7A-5DB6EFA3A0B2}"/>
              </a:ext>
            </a:extLst>
          </p:cNvPr>
          <p:cNvSpPr>
            <a:spLocks noGrp="1"/>
          </p:cNvSpPr>
          <p:nvPr>
            <p:ph type="ftr" sz="quarter" idx="11"/>
          </p:nvPr>
        </p:nvSpPr>
        <p:spPr/>
        <p:txBody>
          <a:bodyPr/>
          <a:lstStyle/>
          <a:p>
            <a:r>
              <a:rPr lang="en-IN"/>
              <a:t>Prepared By: Ronak Panchal</a:t>
            </a:r>
          </a:p>
        </p:txBody>
      </p:sp>
      <p:sp>
        <p:nvSpPr>
          <p:cNvPr id="5" name="Slide Number Placeholder 4">
            <a:extLst>
              <a:ext uri="{FF2B5EF4-FFF2-40B4-BE49-F238E27FC236}">
                <a16:creationId xmlns:a16="http://schemas.microsoft.com/office/drawing/2014/main" id="{47808315-D66B-43F4-9E61-BFAE51AF359C}"/>
              </a:ext>
            </a:extLst>
          </p:cNvPr>
          <p:cNvSpPr>
            <a:spLocks noGrp="1"/>
          </p:cNvSpPr>
          <p:nvPr>
            <p:ph type="sldNum" sz="quarter" idx="12"/>
          </p:nvPr>
        </p:nvSpPr>
        <p:spPr/>
        <p:txBody>
          <a:bodyPr/>
          <a:lstStyle/>
          <a:p>
            <a:fld id="{55EB95FA-237B-4EA0-82D1-BBD69720AEE9}" type="slidenum">
              <a:rPr lang="en-IN" smtClean="0"/>
              <a:t>2</a:t>
            </a:fld>
            <a:endParaRPr lang="en-IN"/>
          </a:p>
        </p:txBody>
      </p:sp>
    </p:spTree>
    <p:extLst>
      <p:ext uri="{BB962C8B-B14F-4D97-AF65-F5344CB8AC3E}">
        <p14:creationId xmlns:p14="http://schemas.microsoft.com/office/powerpoint/2010/main" val="32445167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271F5D-02F3-4094-8014-401F4DE01CA0}"/>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A9D81578-B188-49D2-B4D5-60361280ED63}"/>
              </a:ext>
            </a:extLst>
          </p:cNvPr>
          <p:cNvSpPr>
            <a:spLocks noGrp="1"/>
          </p:cNvSpPr>
          <p:nvPr>
            <p:ph sz="quarter" idx="13"/>
          </p:nvPr>
        </p:nvSpPr>
        <p:spPr>
          <a:xfrm>
            <a:off x="685800" y="4596870"/>
            <a:ext cx="11015132" cy="1649943"/>
          </a:xfrm>
        </p:spPr>
        <p:txBody>
          <a:bodyPr>
            <a:normAutofit/>
          </a:bodyPr>
          <a:lstStyle/>
          <a:p>
            <a:pPr marL="228600" indent="-228600" algn="just">
              <a:lnSpc>
                <a:spcPct val="70000"/>
              </a:lnSpc>
              <a:spcBef>
                <a:spcPts val="1000"/>
              </a:spcBef>
              <a:buFont typeface="Arial" panose="020B0604020202020204" pitchFamily="34" charset="0"/>
              <a:buChar char="•"/>
            </a:pPr>
            <a:r>
              <a:rPr lang="en-IN" sz="2400" dirty="0">
                <a:solidFill>
                  <a:schemeClr val="tx1"/>
                </a:solidFill>
              </a:rPr>
              <a:t>The Internationalized Resource Identifier (IRI) is an internet protocol standard which builds on the Uniform Resource Identifier (URI) protocol by greatly expanding the set of permitted characters.</a:t>
            </a:r>
          </a:p>
        </p:txBody>
      </p:sp>
      <p:sp>
        <p:nvSpPr>
          <p:cNvPr id="4" name="Footer Placeholder 3">
            <a:extLst>
              <a:ext uri="{FF2B5EF4-FFF2-40B4-BE49-F238E27FC236}">
                <a16:creationId xmlns:a16="http://schemas.microsoft.com/office/drawing/2014/main" id="{7C2571D4-E435-420C-9B48-C77A34655213}"/>
              </a:ext>
            </a:extLst>
          </p:cNvPr>
          <p:cNvSpPr>
            <a:spLocks noGrp="1"/>
          </p:cNvSpPr>
          <p:nvPr>
            <p:ph type="ftr" sz="quarter" idx="11"/>
          </p:nvPr>
        </p:nvSpPr>
        <p:spPr/>
        <p:txBody>
          <a:bodyPr/>
          <a:lstStyle/>
          <a:p>
            <a:r>
              <a:rPr lang="en-IN"/>
              <a:t>Prepared By: Ronak Panchal</a:t>
            </a:r>
          </a:p>
        </p:txBody>
      </p:sp>
      <p:sp>
        <p:nvSpPr>
          <p:cNvPr id="5" name="Slide Number Placeholder 4">
            <a:extLst>
              <a:ext uri="{FF2B5EF4-FFF2-40B4-BE49-F238E27FC236}">
                <a16:creationId xmlns:a16="http://schemas.microsoft.com/office/drawing/2014/main" id="{F306FD31-7A34-460B-806B-DD5AF3DD8858}"/>
              </a:ext>
            </a:extLst>
          </p:cNvPr>
          <p:cNvSpPr>
            <a:spLocks noGrp="1"/>
          </p:cNvSpPr>
          <p:nvPr>
            <p:ph type="sldNum" sz="quarter" idx="12"/>
          </p:nvPr>
        </p:nvSpPr>
        <p:spPr/>
        <p:txBody>
          <a:bodyPr/>
          <a:lstStyle/>
          <a:p>
            <a:fld id="{55EB95FA-237B-4EA0-82D1-BBD69720AEE9}" type="slidenum">
              <a:rPr lang="en-IN" smtClean="0"/>
              <a:t>20</a:t>
            </a:fld>
            <a:endParaRPr lang="en-IN"/>
          </a:p>
        </p:txBody>
      </p:sp>
      <p:pic>
        <p:nvPicPr>
          <p:cNvPr id="7" name="Picture 6">
            <a:extLst>
              <a:ext uri="{FF2B5EF4-FFF2-40B4-BE49-F238E27FC236}">
                <a16:creationId xmlns:a16="http://schemas.microsoft.com/office/drawing/2014/main" id="{F1B31135-FD53-4F5D-ABBF-C04BD2FE551B}"/>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685799" y="365126"/>
            <a:ext cx="11015133" cy="4122208"/>
          </a:xfrm>
          <a:prstGeom prst="rect">
            <a:avLst/>
          </a:prstGeom>
        </p:spPr>
      </p:pic>
    </p:spTree>
    <p:extLst>
      <p:ext uri="{BB962C8B-B14F-4D97-AF65-F5344CB8AC3E}">
        <p14:creationId xmlns:p14="http://schemas.microsoft.com/office/powerpoint/2010/main" val="11464273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9241E5-A985-40B1-AE3F-BB29D3C88D3D}"/>
              </a:ext>
            </a:extLst>
          </p:cNvPr>
          <p:cNvSpPr>
            <a:spLocks noGrp="1"/>
          </p:cNvSpPr>
          <p:nvPr>
            <p:ph type="title"/>
          </p:nvPr>
        </p:nvSpPr>
        <p:spPr/>
        <p:txBody>
          <a:bodyPr/>
          <a:lstStyle/>
          <a:p>
            <a:r>
              <a:rPr lang="en-US" dirty="0"/>
              <a:t>Namespace</a:t>
            </a:r>
            <a:endParaRPr lang="en-IN" dirty="0"/>
          </a:p>
        </p:txBody>
      </p:sp>
      <p:sp>
        <p:nvSpPr>
          <p:cNvPr id="3" name="Content Placeholder 2">
            <a:extLst>
              <a:ext uri="{FF2B5EF4-FFF2-40B4-BE49-F238E27FC236}">
                <a16:creationId xmlns:a16="http://schemas.microsoft.com/office/drawing/2014/main" id="{025E3D8F-46B2-489C-9809-881755571EC7}"/>
              </a:ext>
            </a:extLst>
          </p:cNvPr>
          <p:cNvSpPr>
            <a:spLocks noGrp="1"/>
          </p:cNvSpPr>
          <p:nvPr>
            <p:ph sz="quarter" idx="13"/>
          </p:nvPr>
        </p:nvSpPr>
        <p:spPr>
          <a:xfrm>
            <a:off x="1097280" y="1867323"/>
            <a:ext cx="10394707" cy="3311189"/>
          </a:xfrm>
        </p:spPr>
        <p:txBody>
          <a:bodyPr/>
          <a:lstStyle/>
          <a:p>
            <a:pPr marL="228600" indent="-228600" algn="just">
              <a:lnSpc>
                <a:spcPct val="70000"/>
              </a:lnSpc>
              <a:spcBef>
                <a:spcPts val="1000"/>
              </a:spcBef>
              <a:buFont typeface="Arial" panose="020B0604020202020204" pitchFamily="34" charset="0"/>
              <a:buChar char="•"/>
            </a:pPr>
            <a:r>
              <a:rPr lang="en-US" sz="2400" dirty="0">
                <a:solidFill>
                  <a:schemeClr val="tx1"/>
                </a:solidFill>
              </a:rPr>
              <a:t>Namespaces are based on the domain name system of the Internet. Your namespace is an identity space on the Internet that you control. For example: Veer </a:t>
            </a:r>
            <a:r>
              <a:rPr lang="en-US" sz="2400" dirty="0" err="1">
                <a:solidFill>
                  <a:schemeClr val="tx1"/>
                </a:solidFill>
              </a:rPr>
              <a:t>narmad</a:t>
            </a:r>
            <a:r>
              <a:rPr lang="en-US" sz="2400" dirty="0">
                <a:solidFill>
                  <a:schemeClr val="tx1"/>
                </a:solidFill>
              </a:rPr>
              <a:t> south Gujarat university owns the namespace </a:t>
            </a:r>
            <a:r>
              <a:rPr lang="en-US" sz="2400" dirty="0">
                <a:solidFill>
                  <a:srgbClr val="FF0000"/>
                </a:solidFill>
              </a:rPr>
              <a:t>vnsgu.ac.in</a:t>
            </a:r>
            <a:r>
              <a:rPr lang="en-US" sz="2400" dirty="0">
                <a:solidFill>
                  <a:schemeClr val="tx1"/>
                </a:solidFill>
              </a:rPr>
              <a:t>; Ronak Panchal owns namespace related to resume is </a:t>
            </a:r>
            <a:r>
              <a:rPr lang="en-US" sz="2400" dirty="0">
                <a:solidFill>
                  <a:srgbClr val="FF0000"/>
                </a:solidFill>
              </a:rPr>
              <a:t>drronakpanchal.wordpress.com/resume/ </a:t>
            </a:r>
          </a:p>
          <a:p>
            <a:r>
              <a:rPr lang="en-IN" sz="2400" dirty="0">
                <a:solidFill>
                  <a:schemeClr val="tx1"/>
                </a:solidFill>
              </a:rPr>
              <a:t>The following standard namespace prefix:</a:t>
            </a:r>
          </a:p>
        </p:txBody>
      </p:sp>
      <p:sp>
        <p:nvSpPr>
          <p:cNvPr id="4" name="Footer Placeholder 3">
            <a:extLst>
              <a:ext uri="{FF2B5EF4-FFF2-40B4-BE49-F238E27FC236}">
                <a16:creationId xmlns:a16="http://schemas.microsoft.com/office/drawing/2014/main" id="{6A2E6348-079C-46A2-8E6E-167ECEF303E6}"/>
              </a:ext>
            </a:extLst>
          </p:cNvPr>
          <p:cNvSpPr>
            <a:spLocks noGrp="1"/>
          </p:cNvSpPr>
          <p:nvPr>
            <p:ph type="ftr" sz="quarter" idx="11"/>
          </p:nvPr>
        </p:nvSpPr>
        <p:spPr/>
        <p:txBody>
          <a:bodyPr/>
          <a:lstStyle/>
          <a:p>
            <a:r>
              <a:rPr lang="en-IN"/>
              <a:t>Prepared By: Ronak Panchal</a:t>
            </a:r>
          </a:p>
        </p:txBody>
      </p:sp>
      <p:sp>
        <p:nvSpPr>
          <p:cNvPr id="5" name="Slide Number Placeholder 4">
            <a:extLst>
              <a:ext uri="{FF2B5EF4-FFF2-40B4-BE49-F238E27FC236}">
                <a16:creationId xmlns:a16="http://schemas.microsoft.com/office/drawing/2014/main" id="{B0FCBDA4-5EF8-462D-B5C9-C7CB07BAE420}"/>
              </a:ext>
            </a:extLst>
          </p:cNvPr>
          <p:cNvSpPr>
            <a:spLocks noGrp="1"/>
          </p:cNvSpPr>
          <p:nvPr>
            <p:ph type="sldNum" sz="quarter" idx="12"/>
          </p:nvPr>
        </p:nvSpPr>
        <p:spPr/>
        <p:txBody>
          <a:bodyPr/>
          <a:lstStyle/>
          <a:p>
            <a:fld id="{55EB95FA-237B-4EA0-82D1-BBD69720AEE9}" type="slidenum">
              <a:rPr lang="en-IN" smtClean="0"/>
              <a:t>21</a:t>
            </a:fld>
            <a:endParaRPr lang="en-IN"/>
          </a:p>
        </p:txBody>
      </p:sp>
      <p:pic>
        <p:nvPicPr>
          <p:cNvPr id="7" name="Picture 6">
            <a:extLst>
              <a:ext uri="{FF2B5EF4-FFF2-40B4-BE49-F238E27FC236}">
                <a16:creationId xmlns:a16="http://schemas.microsoft.com/office/drawing/2014/main" id="{7D6F90FE-A8C9-436E-B8F4-7F8F23D22AA5}"/>
              </a:ext>
            </a:extLst>
          </p:cNvPr>
          <p:cNvPicPr>
            <a:picLocks noChangeAspect="1"/>
          </p:cNvPicPr>
          <p:nvPr/>
        </p:nvPicPr>
        <p:blipFill rotWithShape="1">
          <a:blip r:embed="rId2"/>
          <a:srcRect t="26409" r="74861" b="56052"/>
          <a:stretch/>
        </p:blipFill>
        <p:spPr>
          <a:xfrm>
            <a:off x="1596052" y="3692250"/>
            <a:ext cx="6608148" cy="2592148"/>
          </a:xfrm>
          <a:prstGeom prst="rect">
            <a:avLst/>
          </a:prstGeom>
        </p:spPr>
      </p:pic>
    </p:spTree>
    <p:extLst>
      <p:ext uri="{BB962C8B-B14F-4D97-AF65-F5344CB8AC3E}">
        <p14:creationId xmlns:p14="http://schemas.microsoft.com/office/powerpoint/2010/main" val="26523347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A70536-AB18-4DFA-B3B6-F05F655420CA}"/>
              </a:ext>
            </a:extLst>
          </p:cNvPr>
          <p:cNvSpPr>
            <a:spLocks noGrp="1"/>
          </p:cNvSpPr>
          <p:nvPr>
            <p:ph type="title"/>
          </p:nvPr>
        </p:nvSpPr>
        <p:spPr/>
        <p:txBody>
          <a:bodyPr>
            <a:normAutofit/>
          </a:bodyPr>
          <a:lstStyle/>
          <a:p>
            <a:r>
              <a:rPr lang="en-US" dirty="0"/>
              <a:t>RDF: Resource Description Framework</a:t>
            </a:r>
          </a:p>
        </p:txBody>
      </p:sp>
      <p:sp>
        <p:nvSpPr>
          <p:cNvPr id="3" name="Content Placeholder 2">
            <a:extLst>
              <a:ext uri="{FF2B5EF4-FFF2-40B4-BE49-F238E27FC236}">
                <a16:creationId xmlns:a16="http://schemas.microsoft.com/office/drawing/2014/main" id="{5512619C-8795-454F-8274-FDEE11AE18CA}"/>
              </a:ext>
            </a:extLst>
          </p:cNvPr>
          <p:cNvSpPr>
            <a:spLocks noGrp="1"/>
          </p:cNvSpPr>
          <p:nvPr>
            <p:ph sz="quarter" idx="13"/>
          </p:nvPr>
        </p:nvSpPr>
        <p:spPr>
          <a:xfrm>
            <a:off x="929126" y="1841061"/>
            <a:ext cx="10394707" cy="3526350"/>
          </a:xfrm>
        </p:spPr>
        <p:txBody>
          <a:bodyPr>
            <a:normAutofit/>
          </a:bodyPr>
          <a:lstStyle/>
          <a:p>
            <a:pPr lvl="1">
              <a:lnSpc>
                <a:spcPct val="100000"/>
              </a:lnSpc>
              <a:buFont typeface="Arial" panose="020B0604020202020204" pitchFamily="34" charset="0"/>
              <a:buChar char="•"/>
            </a:pPr>
            <a:r>
              <a:rPr lang="en-US" sz="2000" dirty="0"/>
              <a:t>The RDF is a language for representing information about resources in the World Wide Web. </a:t>
            </a:r>
            <a:r>
              <a:rPr lang="en-IN" sz="2000" dirty="0"/>
              <a:t>RDF/XML is syntax to express a RDF graph as a XML document.</a:t>
            </a:r>
            <a:endParaRPr lang="en-US" sz="2000" dirty="0"/>
          </a:p>
          <a:p>
            <a:pPr lvl="1">
              <a:lnSpc>
                <a:spcPct val="100000"/>
              </a:lnSpc>
              <a:buFont typeface="Arial" panose="020B0604020202020204" pitchFamily="34" charset="0"/>
              <a:buChar char="•"/>
            </a:pPr>
            <a:r>
              <a:rPr lang="en-US" sz="2000" dirty="0"/>
              <a:t>RDF data is represented as RDF graphs </a:t>
            </a:r>
          </a:p>
          <a:p>
            <a:pPr lvl="1">
              <a:lnSpc>
                <a:spcPct val="100000"/>
              </a:lnSpc>
              <a:buFont typeface="Arial" panose="020B0604020202020204" pitchFamily="34" charset="0"/>
              <a:buChar char="•"/>
            </a:pPr>
            <a:r>
              <a:rPr lang="en-US" sz="2000" dirty="0"/>
              <a:t>RDF model is representing in distribute and decentralize.</a:t>
            </a:r>
          </a:p>
          <a:p>
            <a:pPr lvl="1">
              <a:lnSpc>
                <a:spcPct val="100000"/>
              </a:lnSpc>
              <a:buFont typeface="Arial" panose="020B0604020202020204" pitchFamily="34" charset="0"/>
              <a:buChar char="•"/>
            </a:pPr>
            <a:r>
              <a:rPr lang="en-US" sz="2000" dirty="0"/>
              <a:t>RDF graphs are collections of statements called triples </a:t>
            </a:r>
          </a:p>
          <a:p>
            <a:pPr lvl="1">
              <a:lnSpc>
                <a:spcPct val="100000"/>
              </a:lnSpc>
              <a:buFont typeface="Arial" panose="020B0604020202020204" pitchFamily="34" charset="0"/>
              <a:buChar char="•"/>
            </a:pPr>
            <a:r>
              <a:rPr lang="en-US" sz="2000" dirty="0"/>
              <a:t>Each triple contains a subject, verb (also called predicate) and object</a:t>
            </a:r>
          </a:p>
          <a:p>
            <a:pPr lvl="1">
              <a:lnSpc>
                <a:spcPct val="100000"/>
              </a:lnSpc>
              <a:buFont typeface="Arial" panose="020B0604020202020204" pitchFamily="34" charset="0"/>
              <a:buChar char="•"/>
            </a:pPr>
            <a:r>
              <a:rPr lang="en-US" sz="2000" dirty="0"/>
              <a:t>subject - </a:t>
            </a:r>
            <a:r>
              <a:rPr lang="en-US" sz="2000" dirty="0">
                <a:solidFill>
                  <a:srgbClr val="FF0000"/>
                </a:solidFill>
              </a:rPr>
              <a:t>Ronak</a:t>
            </a:r>
            <a:r>
              <a:rPr lang="en-US" sz="2000" dirty="0"/>
              <a:t> verb/predicate </a:t>
            </a:r>
            <a:r>
              <a:rPr lang="en-US" sz="2000" dirty="0">
                <a:solidFill>
                  <a:srgbClr val="FF0000"/>
                </a:solidFill>
              </a:rPr>
              <a:t>- is a </a:t>
            </a:r>
            <a:r>
              <a:rPr lang="en-US" sz="2000" dirty="0"/>
              <a:t>object - </a:t>
            </a:r>
            <a:r>
              <a:rPr lang="en-US" sz="2000" dirty="0">
                <a:solidFill>
                  <a:srgbClr val="FF0000"/>
                </a:solidFill>
              </a:rPr>
              <a:t>Person</a:t>
            </a:r>
          </a:p>
          <a:p>
            <a:endParaRPr lang="en-US" dirty="0"/>
          </a:p>
        </p:txBody>
      </p:sp>
      <p:sp>
        <p:nvSpPr>
          <p:cNvPr id="9" name="Footer Placeholder 8">
            <a:extLst>
              <a:ext uri="{FF2B5EF4-FFF2-40B4-BE49-F238E27FC236}">
                <a16:creationId xmlns:a16="http://schemas.microsoft.com/office/drawing/2014/main" id="{5A9ABBE7-2819-41D1-807A-93A675CE8F49}"/>
              </a:ext>
            </a:extLst>
          </p:cNvPr>
          <p:cNvSpPr>
            <a:spLocks noGrp="1"/>
          </p:cNvSpPr>
          <p:nvPr>
            <p:ph type="ftr" sz="quarter" idx="11"/>
          </p:nvPr>
        </p:nvSpPr>
        <p:spPr/>
        <p:txBody>
          <a:bodyPr/>
          <a:lstStyle/>
          <a:p>
            <a:r>
              <a:rPr lang="en-IN"/>
              <a:t>Prepared By: Ronak Panchal</a:t>
            </a:r>
          </a:p>
        </p:txBody>
      </p:sp>
      <p:sp>
        <p:nvSpPr>
          <p:cNvPr id="10" name="Slide Number Placeholder 9">
            <a:extLst>
              <a:ext uri="{FF2B5EF4-FFF2-40B4-BE49-F238E27FC236}">
                <a16:creationId xmlns:a16="http://schemas.microsoft.com/office/drawing/2014/main" id="{2F3751DA-8956-45F3-A282-A8C86D35B42C}"/>
              </a:ext>
            </a:extLst>
          </p:cNvPr>
          <p:cNvSpPr>
            <a:spLocks noGrp="1"/>
          </p:cNvSpPr>
          <p:nvPr>
            <p:ph type="sldNum" sz="quarter" idx="12"/>
          </p:nvPr>
        </p:nvSpPr>
        <p:spPr/>
        <p:txBody>
          <a:bodyPr/>
          <a:lstStyle/>
          <a:p>
            <a:fld id="{55EB95FA-237B-4EA0-82D1-BBD69720AEE9}" type="slidenum">
              <a:rPr lang="en-IN" smtClean="0"/>
              <a:t>22</a:t>
            </a:fld>
            <a:endParaRPr lang="en-IN"/>
          </a:p>
        </p:txBody>
      </p:sp>
      <p:grpSp>
        <p:nvGrpSpPr>
          <p:cNvPr id="12" name="Group 11">
            <a:extLst>
              <a:ext uri="{FF2B5EF4-FFF2-40B4-BE49-F238E27FC236}">
                <a16:creationId xmlns:a16="http://schemas.microsoft.com/office/drawing/2014/main" id="{252B0E6F-B01A-47CB-A912-E1CE0E4D7C4B}"/>
              </a:ext>
            </a:extLst>
          </p:cNvPr>
          <p:cNvGrpSpPr/>
          <p:nvPr/>
        </p:nvGrpSpPr>
        <p:grpSpPr>
          <a:xfrm>
            <a:off x="1021745" y="5118500"/>
            <a:ext cx="4822805" cy="950056"/>
            <a:chOff x="1608667" y="4926546"/>
            <a:chExt cx="6543552" cy="1566329"/>
          </a:xfrm>
        </p:grpSpPr>
        <p:sp>
          <p:nvSpPr>
            <p:cNvPr id="4" name="Oval 3">
              <a:extLst>
                <a:ext uri="{FF2B5EF4-FFF2-40B4-BE49-F238E27FC236}">
                  <a16:creationId xmlns:a16="http://schemas.microsoft.com/office/drawing/2014/main" id="{306C5DDA-9948-4CE9-944D-A48FE1C15336}"/>
                </a:ext>
              </a:extLst>
            </p:cNvPr>
            <p:cNvSpPr/>
            <p:nvPr/>
          </p:nvSpPr>
          <p:spPr>
            <a:xfrm>
              <a:off x="1608667" y="5046133"/>
              <a:ext cx="2269066" cy="144674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RONAK</a:t>
              </a:r>
              <a:endParaRPr lang="en-IN" dirty="0"/>
            </a:p>
          </p:txBody>
        </p:sp>
        <p:sp>
          <p:nvSpPr>
            <p:cNvPr id="5" name="Oval 4">
              <a:extLst>
                <a:ext uri="{FF2B5EF4-FFF2-40B4-BE49-F238E27FC236}">
                  <a16:creationId xmlns:a16="http://schemas.microsoft.com/office/drawing/2014/main" id="{4E94AE80-9072-4D54-9481-AAEE09429BC8}"/>
                </a:ext>
              </a:extLst>
            </p:cNvPr>
            <p:cNvSpPr/>
            <p:nvPr/>
          </p:nvSpPr>
          <p:spPr>
            <a:xfrm>
              <a:off x="5883153" y="5023922"/>
              <a:ext cx="2269066" cy="144674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PERSON</a:t>
              </a:r>
              <a:endParaRPr lang="en-IN" dirty="0"/>
            </a:p>
          </p:txBody>
        </p:sp>
        <p:cxnSp>
          <p:nvCxnSpPr>
            <p:cNvPr id="7" name="Straight Arrow Connector 6">
              <a:extLst>
                <a:ext uri="{FF2B5EF4-FFF2-40B4-BE49-F238E27FC236}">
                  <a16:creationId xmlns:a16="http://schemas.microsoft.com/office/drawing/2014/main" id="{F38CFF67-0A22-41BD-8AA7-3C9245DD67FC}"/>
                </a:ext>
              </a:extLst>
            </p:cNvPr>
            <p:cNvCxnSpPr>
              <a:stCxn id="4" idx="6"/>
              <a:endCxn id="5" idx="2"/>
            </p:cNvCxnSpPr>
            <p:nvPr/>
          </p:nvCxnSpPr>
          <p:spPr>
            <a:xfrm flipV="1">
              <a:off x="3877733" y="5747293"/>
              <a:ext cx="2005420" cy="22211"/>
            </a:xfrm>
            <a:prstGeom prst="straightConnector1">
              <a:avLst/>
            </a:prstGeom>
            <a:ln w="762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20496160-CB51-4247-988F-1561EE3089AF}"/>
                </a:ext>
              </a:extLst>
            </p:cNvPr>
            <p:cNvSpPr txBox="1"/>
            <p:nvPr/>
          </p:nvSpPr>
          <p:spPr>
            <a:xfrm>
              <a:off x="4269363" y="4926546"/>
              <a:ext cx="1002642" cy="862617"/>
            </a:xfrm>
            <a:prstGeom prst="rect">
              <a:avLst/>
            </a:prstGeom>
            <a:noFill/>
          </p:spPr>
          <p:txBody>
            <a:bodyPr wrap="square" rtlCol="0">
              <a:spAutoFit/>
            </a:bodyPr>
            <a:lstStyle/>
            <a:p>
              <a:r>
                <a:rPr lang="en-US" sz="2800" dirty="0"/>
                <a:t>is a</a:t>
              </a:r>
              <a:endParaRPr lang="en-IN" sz="2800" dirty="0"/>
            </a:p>
          </p:txBody>
        </p:sp>
      </p:grpSp>
      <p:grpSp>
        <p:nvGrpSpPr>
          <p:cNvPr id="13" name="Group 12">
            <a:extLst>
              <a:ext uri="{FF2B5EF4-FFF2-40B4-BE49-F238E27FC236}">
                <a16:creationId xmlns:a16="http://schemas.microsoft.com/office/drawing/2014/main" id="{7C3940CD-F6C9-46E3-88A2-C9C8E55CD243}"/>
              </a:ext>
            </a:extLst>
          </p:cNvPr>
          <p:cNvGrpSpPr/>
          <p:nvPr/>
        </p:nvGrpSpPr>
        <p:grpSpPr>
          <a:xfrm>
            <a:off x="6380937" y="5204098"/>
            <a:ext cx="5418667" cy="875242"/>
            <a:chOff x="1608666" y="5009573"/>
            <a:chExt cx="6543552" cy="1483302"/>
          </a:xfrm>
        </p:grpSpPr>
        <p:sp>
          <p:nvSpPr>
            <p:cNvPr id="14" name="Oval 13">
              <a:extLst>
                <a:ext uri="{FF2B5EF4-FFF2-40B4-BE49-F238E27FC236}">
                  <a16:creationId xmlns:a16="http://schemas.microsoft.com/office/drawing/2014/main" id="{83A4EAF7-78C1-44CB-9B2E-809D8CA92888}"/>
                </a:ext>
              </a:extLst>
            </p:cNvPr>
            <p:cNvSpPr/>
            <p:nvPr/>
          </p:nvSpPr>
          <p:spPr>
            <a:xfrm>
              <a:off x="1608666" y="5046135"/>
              <a:ext cx="2269067" cy="14467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Subject</a:t>
              </a:r>
              <a:endParaRPr lang="en-IN" dirty="0"/>
            </a:p>
          </p:txBody>
        </p:sp>
        <p:sp>
          <p:nvSpPr>
            <p:cNvPr id="15" name="Oval 14">
              <a:extLst>
                <a:ext uri="{FF2B5EF4-FFF2-40B4-BE49-F238E27FC236}">
                  <a16:creationId xmlns:a16="http://schemas.microsoft.com/office/drawing/2014/main" id="{FD93ED6B-9359-41F8-A472-CC9BB152FE84}"/>
                </a:ext>
              </a:extLst>
            </p:cNvPr>
            <p:cNvSpPr/>
            <p:nvPr/>
          </p:nvSpPr>
          <p:spPr>
            <a:xfrm>
              <a:off x="5883153" y="5023922"/>
              <a:ext cx="2269065" cy="144674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Object</a:t>
              </a:r>
              <a:endParaRPr lang="en-IN" dirty="0"/>
            </a:p>
          </p:txBody>
        </p:sp>
        <p:cxnSp>
          <p:nvCxnSpPr>
            <p:cNvPr id="16" name="Straight Arrow Connector 15">
              <a:extLst>
                <a:ext uri="{FF2B5EF4-FFF2-40B4-BE49-F238E27FC236}">
                  <a16:creationId xmlns:a16="http://schemas.microsoft.com/office/drawing/2014/main" id="{57164524-093E-4592-B83C-BD26A76E8AFC}"/>
                </a:ext>
              </a:extLst>
            </p:cNvPr>
            <p:cNvCxnSpPr>
              <a:stCxn id="14" idx="6"/>
              <a:endCxn id="15" idx="2"/>
            </p:cNvCxnSpPr>
            <p:nvPr/>
          </p:nvCxnSpPr>
          <p:spPr>
            <a:xfrm flipV="1">
              <a:off x="3877733" y="5747293"/>
              <a:ext cx="2005420" cy="22211"/>
            </a:xfrm>
            <a:prstGeom prst="straightConnector1">
              <a:avLst/>
            </a:prstGeom>
            <a:ln w="762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F9D894A-2165-4B79-BDE0-A3D4DB225330}"/>
                </a:ext>
              </a:extLst>
            </p:cNvPr>
            <p:cNvSpPr txBox="1"/>
            <p:nvPr/>
          </p:nvSpPr>
          <p:spPr>
            <a:xfrm>
              <a:off x="3940945" y="5009573"/>
              <a:ext cx="1806165" cy="782399"/>
            </a:xfrm>
            <a:prstGeom prst="rect">
              <a:avLst/>
            </a:prstGeom>
            <a:noFill/>
          </p:spPr>
          <p:txBody>
            <a:bodyPr wrap="square" rtlCol="0">
              <a:spAutoFit/>
            </a:bodyPr>
            <a:lstStyle/>
            <a:p>
              <a:r>
                <a:rPr lang="en-US" sz="2400" dirty="0"/>
                <a:t>Predicate</a:t>
              </a:r>
              <a:endParaRPr lang="en-IN" sz="2400" dirty="0"/>
            </a:p>
          </p:txBody>
        </p:sp>
      </p:grpSp>
      <p:grpSp>
        <p:nvGrpSpPr>
          <p:cNvPr id="23" name="Group 22">
            <a:extLst>
              <a:ext uri="{FF2B5EF4-FFF2-40B4-BE49-F238E27FC236}">
                <a16:creationId xmlns:a16="http://schemas.microsoft.com/office/drawing/2014/main" id="{4DDC3E4B-D7E1-4654-BCAE-187131EED215}"/>
              </a:ext>
            </a:extLst>
          </p:cNvPr>
          <p:cNvGrpSpPr/>
          <p:nvPr/>
        </p:nvGrpSpPr>
        <p:grpSpPr>
          <a:xfrm>
            <a:off x="7314350" y="2669754"/>
            <a:ext cx="4877650" cy="853668"/>
            <a:chOff x="1608667" y="4952222"/>
            <a:chExt cx="6543552" cy="1540653"/>
          </a:xfrm>
        </p:grpSpPr>
        <p:sp>
          <p:nvSpPr>
            <p:cNvPr id="24" name="Oval 23">
              <a:extLst>
                <a:ext uri="{FF2B5EF4-FFF2-40B4-BE49-F238E27FC236}">
                  <a16:creationId xmlns:a16="http://schemas.microsoft.com/office/drawing/2014/main" id="{C1135072-7CCB-40BA-9EC1-D03944A8802E}"/>
                </a:ext>
              </a:extLst>
            </p:cNvPr>
            <p:cNvSpPr/>
            <p:nvPr/>
          </p:nvSpPr>
          <p:spPr>
            <a:xfrm>
              <a:off x="1608667" y="5046133"/>
              <a:ext cx="2269066" cy="144674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DISEASE</a:t>
              </a:r>
              <a:endParaRPr lang="en-IN" dirty="0"/>
            </a:p>
          </p:txBody>
        </p:sp>
        <p:sp>
          <p:nvSpPr>
            <p:cNvPr id="25" name="Oval 24">
              <a:extLst>
                <a:ext uri="{FF2B5EF4-FFF2-40B4-BE49-F238E27FC236}">
                  <a16:creationId xmlns:a16="http://schemas.microsoft.com/office/drawing/2014/main" id="{9DDA57A0-B65F-4CBF-8AF6-A4ED21B82F19}"/>
                </a:ext>
              </a:extLst>
            </p:cNvPr>
            <p:cNvSpPr/>
            <p:nvPr/>
          </p:nvSpPr>
          <p:spPr>
            <a:xfrm>
              <a:off x="5883153" y="5023922"/>
              <a:ext cx="2269066" cy="144674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SYMPTOM</a:t>
              </a:r>
              <a:endParaRPr lang="en-IN" dirty="0"/>
            </a:p>
          </p:txBody>
        </p:sp>
        <p:cxnSp>
          <p:nvCxnSpPr>
            <p:cNvPr id="26" name="Straight Arrow Connector 25">
              <a:extLst>
                <a:ext uri="{FF2B5EF4-FFF2-40B4-BE49-F238E27FC236}">
                  <a16:creationId xmlns:a16="http://schemas.microsoft.com/office/drawing/2014/main" id="{9DC9493A-AFD9-48FC-8916-B4B0CC209D03}"/>
                </a:ext>
              </a:extLst>
            </p:cNvPr>
            <p:cNvCxnSpPr>
              <a:stCxn id="24" idx="6"/>
              <a:endCxn id="25" idx="2"/>
            </p:cNvCxnSpPr>
            <p:nvPr/>
          </p:nvCxnSpPr>
          <p:spPr>
            <a:xfrm flipV="1">
              <a:off x="3877733" y="5747293"/>
              <a:ext cx="2005420" cy="22211"/>
            </a:xfrm>
            <a:prstGeom prst="straightConnector1">
              <a:avLst/>
            </a:prstGeom>
            <a:ln w="762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A2F59CB1-7A45-48F9-92BD-71E0EAB0173A}"/>
                </a:ext>
              </a:extLst>
            </p:cNvPr>
            <p:cNvSpPr txBox="1"/>
            <p:nvPr/>
          </p:nvSpPr>
          <p:spPr>
            <a:xfrm>
              <a:off x="3753846" y="4952222"/>
              <a:ext cx="2253191" cy="608907"/>
            </a:xfrm>
            <a:prstGeom prst="rect">
              <a:avLst/>
            </a:prstGeom>
            <a:noFill/>
          </p:spPr>
          <p:txBody>
            <a:bodyPr wrap="square" rtlCol="0">
              <a:spAutoFit/>
            </a:bodyPr>
            <a:lstStyle/>
            <a:p>
              <a:r>
                <a:rPr lang="en-US" dirty="0" err="1"/>
                <a:t>IsDiagonosedBy</a:t>
              </a:r>
              <a:endParaRPr lang="en-IN" dirty="0"/>
            </a:p>
          </p:txBody>
        </p:sp>
      </p:grpSp>
    </p:spTree>
    <p:extLst>
      <p:ext uri="{BB962C8B-B14F-4D97-AF65-F5344CB8AC3E}">
        <p14:creationId xmlns:p14="http://schemas.microsoft.com/office/powerpoint/2010/main" val="25430702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E650F4-F9AB-4F33-9435-3CE1835B1FC0}"/>
              </a:ext>
            </a:extLst>
          </p:cNvPr>
          <p:cNvSpPr>
            <a:spLocks noGrp="1"/>
          </p:cNvSpPr>
          <p:nvPr>
            <p:ph type="title"/>
          </p:nvPr>
        </p:nvSpPr>
        <p:spPr>
          <a:xfrm>
            <a:off x="838200" y="475473"/>
            <a:ext cx="10515600" cy="1057275"/>
          </a:xfrm>
        </p:spPr>
        <p:txBody>
          <a:bodyPr/>
          <a:lstStyle/>
          <a:p>
            <a:r>
              <a:rPr lang="en-US" b="1" dirty="0"/>
              <a:t>What is the Purpose of RDF?</a:t>
            </a:r>
            <a:endParaRPr lang="en-IN" dirty="0"/>
          </a:p>
        </p:txBody>
      </p:sp>
      <p:sp>
        <p:nvSpPr>
          <p:cNvPr id="3" name="Content Placeholder 2">
            <a:extLst>
              <a:ext uri="{FF2B5EF4-FFF2-40B4-BE49-F238E27FC236}">
                <a16:creationId xmlns:a16="http://schemas.microsoft.com/office/drawing/2014/main" id="{E2CFE9B0-884B-4F29-952A-42BAB0E988DB}"/>
              </a:ext>
            </a:extLst>
          </p:cNvPr>
          <p:cNvSpPr>
            <a:spLocks noGrp="1"/>
          </p:cNvSpPr>
          <p:nvPr>
            <p:ph sz="quarter" idx="13"/>
          </p:nvPr>
        </p:nvSpPr>
        <p:spPr>
          <a:xfrm>
            <a:off x="999067" y="1693333"/>
            <a:ext cx="10701865" cy="4605867"/>
          </a:xfrm>
        </p:spPr>
        <p:txBody>
          <a:bodyPr>
            <a:noAutofit/>
          </a:bodyPr>
          <a:lstStyle/>
          <a:p>
            <a:pPr lvl="0">
              <a:lnSpc>
                <a:spcPct val="100000"/>
              </a:lnSpc>
            </a:pPr>
            <a:endParaRPr lang="en-US" sz="1400" dirty="0"/>
          </a:p>
          <a:p>
            <a:pPr lvl="0">
              <a:lnSpc>
                <a:spcPct val="100000"/>
              </a:lnSpc>
            </a:pPr>
            <a:r>
              <a:rPr lang="en-US" sz="1800" dirty="0"/>
              <a:t>The </a:t>
            </a:r>
            <a:r>
              <a:rPr lang="en-US" sz="1800" b="1" dirty="0"/>
              <a:t>purpose</a:t>
            </a:r>
            <a:r>
              <a:rPr lang="en-US" sz="1800" dirty="0"/>
              <a:t> of RDF is to give a standard way of specifying data "about" something.</a:t>
            </a:r>
            <a:endParaRPr lang="en-IN" sz="1800" dirty="0"/>
          </a:p>
          <a:p>
            <a:pPr lvl="0">
              <a:lnSpc>
                <a:spcPct val="100000"/>
              </a:lnSpc>
            </a:pPr>
            <a:r>
              <a:rPr lang="en-US" sz="1800" dirty="0"/>
              <a:t>Here's an example of an XML document that specifies data about India's Narmada river:</a:t>
            </a:r>
          </a:p>
          <a:p>
            <a:pPr marL="0" indent="0">
              <a:lnSpc>
                <a:spcPct val="100000"/>
              </a:lnSpc>
              <a:buNone/>
            </a:pPr>
            <a:r>
              <a:rPr lang="en-US" sz="1800" dirty="0">
                <a:solidFill>
                  <a:srgbClr val="002060"/>
                </a:solidFill>
              </a:rPr>
              <a:t>&lt;?xml version="1.0"?&gt;</a:t>
            </a:r>
            <a:endParaRPr lang="en-IN" sz="1800" dirty="0">
              <a:solidFill>
                <a:srgbClr val="002060"/>
              </a:solidFill>
            </a:endParaRPr>
          </a:p>
          <a:p>
            <a:pPr marL="0" indent="0">
              <a:lnSpc>
                <a:spcPct val="100000"/>
              </a:lnSpc>
              <a:buNone/>
            </a:pPr>
            <a:r>
              <a:rPr lang="en-US" sz="1800" dirty="0">
                <a:solidFill>
                  <a:srgbClr val="002060"/>
                </a:solidFill>
              </a:rPr>
              <a:t>&lt;River id="Narmada“  </a:t>
            </a:r>
            <a:r>
              <a:rPr lang="en-US" sz="1800" dirty="0" err="1">
                <a:solidFill>
                  <a:srgbClr val="002060"/>
                </a:solidFill>
              </a:rPr>
              <a:t>xmlns</a:t>
            </a:r>
            <a:r>
              <a:rPr lang="en-US" sz="1800" dirty="0">
                <a:solidFill>
                  <a:srgbClr val="002060"/>
                </a:solidFill>
              </a:rPr>
              <a:t>="https://en.wikipedia.org/wiki/</a:t>
            </a:r>
            <a:r>
              <a:rPr lang="en-US" sz="1800" dirty="0" err="1">
                <a:solidFill>
                  <a:srgbClr val="002060"/>
                </a:solidFill>
              </a:rPr>
              <a:t>Narmada_River</a:t>
            </a:r>
            <a:r>
              <a:rPr lang="en-US" sz="1800" dirty="0">
                <a:solidFill>
                  <a:srgbClr val="002060"/>
                </a:solidFill>
              </a:rPr>
              <a:t>"&gt;</a:t>
            </a:r>
            <a:endParaRPr lang="en-IN" sz="1800" dirty="0">
              <a:solidFill>
                <a:srgbClr val="002060"/>
              </a:solidFill>
            </a:endParaRPr>
          </a:p>
          <a:p>
            <a:pPr marL="0" indent="0">
              <a:lnSpc>
                <a:spcPct val="100000"/>
              </a:lnSpc>
              <a:buNone/>
            </a:pPr>
            <a:r>
              <a:rPr lang="en-US" sz="1800" dirty="0">
                <a:solidFill>
                  <a:srgbClr val="002060"/>
                </a:solidFill>
              </a:rPr>
              <a:t>     &lt;length&gt;</a:t>
            </a:r>
            <a:r>
              <a:rPr lang="en-IN" sz="1800" dirty="0">
                <a:solidFill>
                  <a:srgbClr val="002060"/>
                </a:solidFill>
              </a:rPr>
              <a:t>1,312</a:t>
            </a:r>
            <a:r>
              <a:rPr lang="en-US" sz="1800" dirty="0">
                <a:solidFill>
                  <a:srgbClr val="002060"/>
                </a:solidFill>
              </a:rPr>
              <a:t> kilometers&lt;/length&gt;</a:t>
            </a:r>
            <a:endParaRPr lang="en-IN" sz="1800" dirty="0">
              <a:solidFill>
                <a:srgbClr val="002060"/>
              </a:solidFill>
            </a:endParaRPr>
          </a:p>
          <a:p>
            <a:pPr marL="0" indent="0">
              <a:lnSpc>
                <a:spcPct val="100000"/>
              </a:lnSpc>
              <a:buNone/>
            </a:pPr>
            <a:r>
              <a:rPr lang="en-US" sz="1800" dirty="0">
                <a:solidFill>
                  <a:srgbClr val="002060"/>
                </a:solidFill>
              </a:rPr>
              <a:t>     &lt;</a:t>
            </a:r>
            <a:r>
              <a:rPr lang="en-US" sz="1800" dirty="0" err="1">
                <a:solidFill>
                  <a:srgbClr val="002060"/>
                </a:solidFill>
              </a:rPr>
              <a:t>startingLocation</a:t>
            </a:r>
            <a:r>
              <a:rPr lang="en-US" sz="1800" dirty="0">
                <a:solidFill>
                  <a:srgbClr val="002060"/>
                </a:solidFill>
              </a:rPr>
              <a:t>&gt;</a:t>
            </a:r>
            <a:r>
              <a:rPr lang="en-US" sz="1800" dirty="0" err="1">
                <a:solidFill>
                  <a:srgbClr val="002060"/>
                </a:solidFill>
              </a:rPr>
              <a:t>Amarkantak</a:t>
            </a:r>
            <a:r>
              <a:rPr lang="en-US" sz="1800" dirty="0">
                <a:solidFill>
                  <a:srgbClr val="002060"/>
                </a:solidFill>
              </a:rPr>
              <a:t> Plateau </a:t>
            </a:r>
            <a:r>
              <a:rPr lang="en-US" sz="1800" dirty="0" err="1">
                <a:solidFill>
                  <a:srgbClr val="002060"/>
                </a:solidFill>
              </a:rPr>
              <a:t>Madyapradesh</a:t>
            </a:r>
            <a:r>
              <a:rPr lang="en-US" sz="1800" dirty="0">
                <a:solidFill>
                  <a:srgbClr val="002060"/>
                </a:solidFill>
              </a:rPr>
              <a:t>&lt;/</a:t>
            </a:r>
            <a:r>
              <a:rPr lang="en-US" sz="1800" dirty="0" err="1">
                <a:solidFill>
                  <a:srgbClr val="002060"/>
                </a:solidFill>
              </a:rPr>
              <a:t>startingLocation</a:t>
            </a:r>
            <a:r>
              <a:rPr lang="en-US" sz="1800" dirty="0">
                <a:solidFill>
                  <a:srgbClr val="002060"/>
                </a:solidFill>
              </a:rPr>
              <a:t>&gt;</a:t>
            </a:r>
            <a:endParaRPr lang="en-IN" sz="1800" dirty="0">
              <a:solidFill>
                <a:srgbClr val="002060"/>
              </a:solidFill>
            </a:endParaRPr>
          </a:p>
          <a:p>
            <a:pPr marL="0" indent="0">
              <a:lnSpc>
                <a:spcPct val="100000"/>
              </a:lnSpc>
              <a:buNone/>
            </a:pPr>
            <a:r>
              <a:rPr lang="en-US" sz="1800" dirty="0">
                <a:solidFill>
                  <a:srgbClr val="002060"/>
                </a:solidFill>
              </a:rPr>
              <a:t>     &lt;</a:t>
            </a:r>
            <a:r>
              <a:rPr lang="en-US" sz="1800" dirty="0" err="1">
                <a:solidFill>
                  <a:srgbClr val="002060"/>
                </a:solidFill>
              </a:rPr>
              <a:t>endingLocation</a:t>
            </a:r>
            <a:r>
              <a:rPr lang="en-US" sz="1800" dirty="0">
                <a:solidFill>
                  <a:srgbClr val="002060"/>
                </a:solidFill>
              </a:rPr>
              <a:t>&gt;Gulf of Khambhat near Bharuch&lt;/</a:t>
            </a:r>
            <a:r>
              <a:rPr lang="en-US" sz="1800" dirty="0" err="1">
                <a:solidFill>
                  <a:srgbClr val="002060"/>
                </a:solidFill>
              </a:rPr>
              <a:t>endingLocation</a:t>
            </a:r>
            <a:r>
              <a:rPr lang="en-US" sz="1800" dirty="0">
                <a:solidFill>
                  <a:srgbClr val="002060"/>
                </a:solidFill>
              </a:rPr>
              <a:t>&gt;</a:t>
            </a:r>
            <a:endParaRPr lang="en-IN" sz="1800" dirty="0">
              <a:solidFill>
                <a:srgbClr val="002060"/>
              </a:solidFill>
            </a:endParaRPr>
          </a:p>
          <a:p>
            <a:pPr marL="0" indent="0">
              <a:lnSpc>
                <a:spcPct val="100000"/>
              </a:lnSpc>
              <a:buNone/>
            </a:pPr>
            <a:r>
              <a:rPr lang="en-US" sz="1800" dirty="0">
                <a:solidFill>
                  <a:srgbClr val="002060"/>
                </a:solidFill>
              </a:rPr>
              <a:t>&lt;/River&gt;</a:t>
            </a:r>
            <a:r>
              <a:rPr lang="en-IN" sz="1800" dirty="0"/>
              <a:t> </a:t>
            </a:r>
          </a:p>
          <a:p>
            <a:pPr marL="0" indent="0">
              <a:lnSpc>
                <a:spcPct val="100000"/>
              </a:lnSpc>
              <a:buNone/>
            </a:pPr>
            <a:r>
              <a:rPr lang="en-US" sz="1800" dirty="0"/>
              <a:t>"Here is data about the Narmada River.  It has a length of 1312 kilometers. Its </a:t>
            </a:r>
            <a:r>
              <a:rPr lang="en-US" sz="1800" dirty="0" err="1"/>
              <a:t>startingLocation</a:t>
            </a:r>
            <a:r>
              <a:rPr lang="en-US" sz="1800" dirty="0"/>
              <a:t> is north India’s </a:t>
            </a:r>
            <a:r>
              <a:rPr lang="en-US" sz="1800" dirty="0" err="1"/>
              <a:t>Amarkantak</a:t>
            </a:r>
            <a:r>
              <a:rPr lang="en-US" sz="1800" dirty="0"/>
              <a:t> Plateau.  Its </a:t>
            </a:r>
            <a:r>
              <a:rPr lang="en-US" sz="1800" dirty="0" err="1"/>
              <a:t>endingLocation</a:t>
            </a:r>
            <a:r>
              <a:rPr lang="en-US" sz="1800" dirty="0"/>
              <a:t> is the south Gujarat Gulf of Khambhat, near </a:t>
            </a:r>
            <a:r>
              <a:rPr lang="en-US" sz="1800" dirty="0" err="1"/>
              <a:t>Bhruch</a:t>
            </a:r>
            <a:r>
              <a:rPr lang="en-US" sz="1800" dirty="0"/>
              <a:t>" </a:t>
            </a:r>
            <a:endParaRPr lang="en-IN" sz="1800" dirty="0"/>
          </a:p>
        </p:txBody>
      </p:sp>
      <p:sp>
        <p:nvSpPr>
          <p:cNvPr id="4" name="Footer Placeholder 3">
            <a:extLst>
              <a:ext uri="{FF2B5EF4-FFF2-40B4-BE49-F238E27FC236}">
                <a16:creationId xmlns:a16="http://schemas.microsoft.com/office/drawing/2014/main" id="{F2368D33-02A9-4DE0-9424-90800199BCFA}"/>
              </a:ext>
            </a:extLst>
          </p:cNvPr>
          <p:cNvSpPr>
            <a:spLocks noGrp="1"/>
          </p:cNvSpPr>
          <p:nvPr>
            <p:ph type="ftr" sz="quarter" idx="11"/>
          </p:nvPr>
        </p:nvSpPr>
        <p:spPr/>
        <p:txBody>
          <a:bodyPr/>
          <a:lstStyle/>
          <a:p>
            <a:r>
              <a:rPr lang="en-IN" dirty="0"/>
              <a:t>Prepared By: Ronak Panchal</a:t>
            </a:r>
          </a:p>
        </p:txBody>
      </p:sp>
      <p:sp>
        <p:nvSpPr>
          <p:cNvPr id="5" name="Slide Number Placeholder 4">
            <a:extLst>
              <a:ext uri="{FF2B5EF4-FFF2-40B4-BE49-F238E27FC236}">
                <a16:creationId xmlns:a16="http://schemas.microsoft.com/office/drawing/2014/main" id="{2C259FA6-2B36-4EBE-9EA1-E80CA0A17574}"/>
              </a:ext>
            </a:extLst>
          </p:cNvPr>
          <p:cNvSpPr>
            <a:spLocks noGrp="1"/>
          </p:cNvSpPr>
          <p:nvPr>
            <p:ph type="sldNum" sz="quarter" idx="12"/>
          </p:nvPr>
        </p:nvSpPr>
        <p:spPr/>
        <p:txBody>
          <a:bodyPr/>
          <a:lstStyle/>
          <a:p>
            <a:fld id="{55EB95FA-237B-4EA0-82D1-BBD69720AEE9}" type="slidenum">
              <a:rPr lang="en-IN" smtClean="0"/>
              <a:t>23</a:t>
            </a:fld>
            <a:endParaRPr lang="en-IN"/>
          </a:p>
        </p:txBody>
      </p:sp>
    </p:spTree>
    <p:extLst>
      <p:ext uri="{BB962C8B-B14F-4D97-AF65-F5344CB8AC3E}">
        <p14:creationId xmlns:p14="http://schemas.microsoft.com/office/powerpoint/2010/main" val="8817690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76406C-AEBC-4EEC-B5CA-35D4A44D8ADD}"/>
              </a:ext>
            </a:extLst>
          </p:cNvPr>
          <p:cNvSpPr>
            <a:spLocks noGrp="1"/>
          </p:cNvSpPr>
          <p:nvPr>
            <p:ph type="title"/>
          </p:nvPr>
        </p:nvSpPr>
        <p:spPr/>
        <p:txBody>
          <a:bodyPr/>
          <a:lstStyle/>
          <a:p>
            <a:r>
              <a:rPr lang="en-US" b="1" dirty="0"/>
              <a:t>XML converted into RDF</a:t>
            </a:r>
            <a:endParaRPr lang="en-IN" dirty="0"/>
          </a:p>
        </p:txBody>
      </p:sp>
      <p:sp>
        <p:nvSpPr>
          <p:cNvPr id="3" name="Content Placeholder 2">
            <a:extLst>
              <a:ext uri="{FF2B5EF4-FFF2-40B4-BE49-F238E27FC236}">
                <a16:creationId xmlns:a16="http://schemas.microsoft.com/office/drawing/2014/main" id="{B3F1CD24-EC4D-4CBD-B2FA-18FF47DFA15E}"/>
              </a:ext>
            </a:extLst>
          </p:cNvPr>
          <p:cNvSpPr>
            <a:spLocks noGrp="1"/>
          </p:cNvSpPr>
          <p:nvPr>
            <p:ph sz="quarter" idx="13"/>
          </p:nvPr>
        </p:nvSpPr>
        <p:spPr>
          <a:xfrm>
            <a:off x="685800" y="1981200"/>
            <a:ext cx="11269133" cy="4375150"/>
          </a:xfrm>
        </p:spPr>
        <p:txBody>
          <a:bodyPr>
            <a:normAutofit/>
          </a:bodyPr>
          <a:lstStyle/>
          <a:p>
            <a:r>
              <a:rPr lang="en-US" dirty="0"/>
              <a:t>Below RDF file is : </a:t>
            </a:r>
            <a:r>
              <a:rPr lang="en-US" b="1" dirty="0" err="1"/>
              <a:t>Narmada.rdf</a:t>
            </a:r>
            <a:r>
              <a:rPr lang="en-US" dirty="0"/>
              <a:t> which is converted from : </a:t>
            </a:r>
            <a:r>
              <a:rPr lang="en-US" b="1" dirty="0"/>
              <a:t>Narmada.xml file.</a:t>
            </a:r>
            <a:endParaRPr lang="en-IN" dirty="0"/>
          </a:p>
          <a:p>
            <a:pPr marL="0" indent="0">
              <a:buNone/>
            </a:pPr>
            <a:r>
              <a:rPr lang="en-US" dirty="0">
                <a:solidFill>
                  <a:srgbClr val="002060"/>
                </a:solidFill>
              </a:rPr>
              <a:t>&lt;?xml version="1.0"?&gt;</a:t>
            </a:r>
            <a:endParaRPr lang="en-IN" dirty="0">
              <a:solidFill>
                <a:srgbClr val="002060"/>
              </a:solidFill>
            </a:endParaRPr>
          </a:p>
          <a:p>
            <a:pPr marL="0" indent="0">
              <a:buNone/>
            </a:pPr>
            <a:r>
              <a:rPr lang="en-US" dirty="0">
                <a:solidFill>
                  <a:srgbClr val="002060"/>
                </a:solidFill>
              </a:rPr>
              <a:t>&lt;River </a:t>
            </a:r>
            <a:r>
              <a:rPr lang="en-US" b="1" dirty="0" err="1">
                <a:solidFill>
                  <a:srgbClr val="002060"/>
                </a:solidFill>
              </a:rPr>
              <a:t>rdf:ID</a:t>
            </a:r>
            <a:r>
              <a:rPr lang="en-US" dirty="0">
                <a:solidFill>
                  <a:srgbClr val="002060"/>
                </a:solidFill>
              </a:rPr>
              <a:t>="Narmada"</a:t>
            </a:r>
            <a:endParaRPr lang="en-IN" dirty="0">
              <a:solidFill>
                <a:srgbClr val="002060"/>
              </a:solidFill>
            </a:endParaRPr>
          </a:p>
          <a:p>
            <a:pPr marL="0" indent="0">
              <a:buNone/>
            </a:pPr>
            <a:r>
              <a:rPr lang="en-US" dirty="0">
                <a:solidFill>
                  <a:srgbClr val="002060"/>
                </a:solidFill>
              </a:rPr>
              <a:t>            </a:t>
            </a:r>
            <a:r>
              <a:rPr lang="en-US" b="1" dirty="0" err="1">
                <a:solidFill>
                  <a:srgbClr val="002060"/>
                </a:solidFill>
              </a:rPr>
              <a:t>xmlns:rdf</a:t>
            </a:r>
            <a:r>
              <a:rPr lang="en-US" b="1" dirty="0">
                <a:solidFill>
                  <a:srgbClr val="002060"/>
                </a:solidFill>
              </a:rPr>
              <a:t>="http://www.w3.org/1999/02/22-rdf-syntax-ns#"</a:t>
            </a:r>
            <a:r>
              <a:rPr lang="en-US" dirty="0">
                <a:solidFill>
                  <a:srgbClr val="002060"/>
                </a:solidFill>
              </a:rPr>
              <a:t> </a:t>
            </a:r>
            <a:endParaRPr lang="en-IN" dirty="0">
              <a:solidFill>
                <a:srgbClr val="002060"/>
              </a:solidFill>
            </a:endParaRPr>
          </a:p>
          <a:p>
            <a:pPr marL="0" indent="0">
              <a:buNone/>
            </a:pPr>
            <a:r>
              <a:rPr lang="en-US" dirty="0">
                <a:solidFill>
                  <a:srgbClr val="002060"/>
                </a:solidFill>
              </a:rPr>
              <a:t>            </a:t>
            </a:r>
            <a:r>
              <a:rPr lang="en-US" dirty="0" err="1">
                <a:solidFill>
                  <a:srgbClr val="002060"/>
                </a:solidFill>
              </a:rPr>
              <a:t>xmlns</a:t>
            </a:r>
            <a:r>
              <a:rPr lang="en-US" dirty="0">
                <a:solidFill>
                  <a:srgbClr val="002060"/>
                </a:solidFill>
              </a:rPr>
              <a:t>="https://en.wikipedia.org/wiki/</a:t>
            </a:r>
            <a:r>
              <a:rPr lang="en-US" dirty="0" err="1">
                <a:solidFill>
                  <a:srgbClr val="002060"/>
                </a:solidFill>
              </a:rPr>
              <a:t>Narmada_River</a:t>
            </a:r>
            <a:r>
              <a:rPr lang="en-US" b="1" dirty="0">
                <a:solidFill>
                  <a:srgbClr val="002060"/>
                </a:solidFill>
              </a:rPr>
              <a:t>#</a:t>
            </a:r>
            <a:r>
              <a:rPr lang="en-US" dirty="0">
                <a:solidFill>
                  <a:srgbClr val="002060"/>
                </a:solidFill>
              </a:rPr>
              <a:t>"&gt;</a:t>
            </a:r>
            <a:endParaRPr lang="en-IN" dirty="0">
              <a:solidFill>
                <a:srgbClr val="002060"/>
              </a:solidFill>
            </a:endParaRPr>
          </a:p>
          <a:p>
            <a:pPr marL="0" indent="0">
              <a:buNone/>
            </a:pPr>
            <a:r>
              <a:rPr lang="en-US" dirty="0">
                <a:solidFill>
                  <a:srgbClr val="002060"/>
                </a:solidFill>
              </a:rPr>
              <a:t>     &lt;length&gt;</a:t>
            </a:r>
            <a:r>
              <a:rPr lang="en-IN" dirty="0">
                <a:solidFill>
                  <a:srgbClr val="002060"/>
                </a:solidFill>
              </a:rPr>
              <a:t>1,312</a:t>
            </a:r>
            <a:r>
              <a:rPr lang="en-US" dirty="0">
                <a:solidFill>
                  <a:srgbClr val="002060"/>
                </a:solidFill>
              </a:rPr>
              <a:t> kilometers&lt;/length&gt;</a:t>
            </a:r>
            <a:endParaRPr lang="en-IN" dirty="0">
              <a:solidFill>
                <a:srgbClr val="002060"/>
              </a:solidFill>
            </a:endParaRPr>
          </a:p>
          <a:p>
            <a:pPr marL="0" indent="0">
              <a:buNone/>
            </a:pPr>
            <a:r>
              <a:rPr lang="en-US" dirty="0">
                <a:solidFill>
                  <a:srgbClr val="002060"/>
                </a:solidFill>
              </a:rPr>
              <a:t>     &lt;</a:t>
            </a:r>
            <a:r>
              <a:rPr lang="en-US" dirty="0" err="1">
                <a:solidFill>
                  <a:srgbClr val="002060"/>
                </a:solidFill>
              </a:rPr>
              <a:t>startingLocation</a:t>
            </a:r>
            <a:r>
              <a:rPr lang="en-US" dirty="0">
                <a:solidFill>
                  <a:srgbClr val="002060"/>
                </a:solidFill>
              </a:rPr>
              <a:t>&gt;</a:t>
            </a:r>
            <a:r>
              <a:rPr lang="en-US" dirty="0" err="1">
                <a:solidFill>
                  <a:srgbClr val="002060"/>
                </a:solidFill>
              </a:rPr>
              <a:t>Amarkantak</a:t>
            </a:r>
            <a:r>
              <a:rPr lang="en-US" dirty="0">
                <a:solidFill>
                  <a:srgbClr val="002060"/>
                </a:solidFill>
              </a:rPr>
              <a:t> Plateau </a:t>
            </a:r>
            <a:r>
              <a:rPr lang="en-US" dirty="0" err="1">
                <a:solidFill>
                  <a:srgbClr val="002060"/>
                </a:solidFill>
              </a:rPr>
              <a:t>Madyapradesh</a:t>
            </a:r>
            <a:r>
              <a:rPr lang="en-US" dirty="0">
                <a:solidFill>
                  <a:srgbClr val="002060"/>
                </a:solidFill>
              </a:rPr>
              <a:t>&lt;/</a:t>
            </a:r>
            <a:r>
              <a:rPr lang="en-US" dirty="0" err="1">
                <a:solidFill>
                  <a:srgbClr val="002060"/>
                </a:solidFill>
              </a:rPr>
              <a:t>startingLocation</a:t>
            </a:r>
            <a:r>
              <a:rPr lang="en-US" dirty="0">
                <a:solidFill>
                  <a:srgbClr val="002060"/>
                </a:solidFill>
              </a:rPr>
              <a:t>&gt;</a:t>
            </a:r>
            <a:endParaRPr lang="en-IN" dirty="0">
              <a:solidFill>
                <a:srgbClr val="002060"/>
              </a:solidFill>
            </a:endParaRPr>
          </a:p>
          <a:p>
            <a:pPr marL="0" indent="0">
              <a:buNone/>
            </a:pPr>
            <a:r>
              <a:rPr lang="en-US" dirty="0">
                <a:solidFill>
                  <a:srgbClr val="002060"/>
                </a:solidFill>
              </a:rPr>
              <a:t>     &lt;</a:t>
            </a:r>
            <a:r>
              <a:rPr lang="en-US" dirty="0" err="1">
                <a:solidFill>
                  <a:srgbClr val="002060"/>
                </a:solidFill>
              </a:rPr>
              <a:t>endingLocation</a:t>
            </a:r>
            <a:r>
              <a:rPr lang="en-US" dirty="0">
                <a:solidFill>
                  <a:srgbClr val="002060"/>
                </a:solidFill>
              </a:rPr>
              <a:t>&gt; Gulf of Khambhat near Bharuch&lt;/</a:t>
            </a:r>
            <a:r>
              <a:rPr lang="en-US" dirty="0" err="1">
                <a:solidFill>
                  <a:srgbClr val="002060"/>
                </a:solidFill>
              </a:rPr>
              <a:t>endingLocation</a:t>
            </a:r>
            <a:r>
              <a:rPr lang="en-US" dirty="0">
                <a:solidFill>
                  <a:srgbClr val="002060"/>
                </a:solidFill>
              </a:rPr>
              <a:t>&gt;</a:t>
            </a:r>
            <a:endParaRPr lang="en-IN" dirty="0">
              <a:solidFill>
                <a:srgbClr val="002060"/>
              </a:solidFill>
            </a:endParaRPr>
          </a:p>
          <a:p>
            <a:pPr marL="0" indent="0">
              <a:buNone/>
            </a:pPr>
            <a:r>
              <a:rPr lang="en-US" dirty="0">
                <a:solidFill>
                  <a:srgbClr val="002060"/>
                </a:solidFill>
              </a:rPr>
              <a:t>&lt;/River&gt;</a:t>
            </a:r>
            <a:endParaRPr lang="en-IN" dirty="0">
              <a:solidFill>
                <a:srgbClr val="002060"/>
              </a:solidFill>
            </a:endParaRPr>
          </a:p>
          <a:p>
            <a:endParaRPr lang="en-IN" dirty="0"/>
          </a:p>
        </p:txBody>
      </p:sp>
      <p:sp>
        <p:nvSpPr>
          <p:cNvPr id="4" name="Footer Placeholder 3">
            <a:extLst>
              <a:ext uri="{FF2B5EF4-FFF2-40B4-BE49-F238E27FC236}">
                <a16:creationId xmlns:a16="http://schemas.microsoft.com/office/drawing/2014/main" id="{E27D39B6-1D53-4095-880B-B025C58F57D9}"/>
              </a:ext>
            </a:extLst>
          </p:cNvPr>
          <p:cNvSpPr>
            <a:spLocks noGrp="1"/>
          </p:cNvSpPr>
          <p:nvPr>
            <p:ph type="ftr" sz="quarter" idx="11"/>
          </p:nvPr>
        </p:nvSpPr>
        <p:spPr/>
        <p:txBody>
          <a:bodyPr/>
          <a:lstStyle/>
          <a:p>
            <a:r>
              <a:rPr lang="en-IN"/>
              <a:t>Prepared By: Ronak Panchal</a:t>
            </a:r>
          </a:p>
        </p:txBody>
      </p:sp>
      <p:sp>
        <p:nvSpPr>
          <p:cNvPr id="5" name="Slide Number Placeholder 4">
            <a:extLst>
              <a:ext uri="{FF2B5EF4-FFF2-40B4-BE49-F238E27FC236}">
                <a16:creationId xmlns:a16="http://schemas.microsoft.com/office/drawing/2014/main" id="{CD2139D5-D933-4667-A6A1-DBCCC3BDE34D}"/>
              </a:ext>
            </a:extLst>
          </p:cNvPr>
          <p:cNvSpPr>
            <a:spLocks noGrp="1"/>
          </p:cNvSpPr>
          <p:nvPr>
            <p:ph type="sldNum" sz="quarter" idx="12"/>
          </p:nvPr>
        </p:nvSpPr>
        <p:spPr/>
        <p:txBody>
          <a:bodyPr/>
          <a:lstStyle/>
          <a:p>
            <a:fld id="{55EB95FA-237B-4EA0-82D1-BBD69720AEE9}" type="slidenum">
              <a:rPr lang="en-IN" smtClean="0"/>
              <a:t>24</a:t>
            </a:fld>
            <a:endParaRPr lang="en-IN"/>
          </a:p>
        </p:txBody>
      </p:sp>
    </p:spTree>
    <p:extLst>
      <p:ext uri="{BB962C8B-B14F-4D97-AF65-F5344CB8AC3E}">
        <p14:creationId xmlns:p14="http://schemas.microsoft.com/office/powerpoint/2010/main" val="19123186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865297-F0E3-44BA-973A-2C6251CF4479}"/>
              </a:ext>
            </a:extLst>
          </p:cNvPr>
          <p:cNvSpPr>
            <a:spLocks noGrp="1"/>
          </p:cNvSpPr>
          <p:nvPr>
            <p:ph type="title"/>
          </p:nvPr>
        </p:nvSpPr>
        <p:spPr/>
        <p:txBody>
          <a:bodyPr/>
          <a:lstStyle/>
          <a:p>
            <a:r>
              <a:rPr lang="en-US" dirty="0"/>
              <a:t>OWL: Web Ontology Language</a:t>
            </a:r>
            <a:endParaRPr lang="en-IN" dirty="0"/>
          </a:p>
        </p:txBody>
      </p:sp>
      <p:sp>
        <p:nvSpPr>
          <p:cNvPr id="3" name="Content Placeholder 2">
            <a:extLst>
              <a:ext uri="{FF2B5EF4-FFF2-40B4-BE49-F238E27FC236}">
                <a16:creationId xmlns:a16="http://schemas.microsoft.com/office/drawing/2014/main" id="{54EA7CB9-8387-47B7-9BF6-02E5958A335C}"/>
              </a:ext>
            </a:extLst>
          </p:cNvPr>
          <p:cNvSpPr>
            <a:spLocks noGrp="1"/>
          </p:cNvSpPr>
          <p:nvPr>
            <p:ph sz="quarter" idx="13"/>
          </p:nvPr>
        </p:nvSpPr>
        <p:spPr/>
        <p:txBody>
          <a:bodyPr>
            <a:normAutofit/>
          </a:bodyPr>
          <a:lstStyle/>
          <a:p>
            <a:pPr lvl="1">
              <a:lnSpc>
                <a:spcPct val="100000"/>
              </a:lnSpc>
              <a:buFont typeface="Arial" panose="020B0604020202020204" pitchFamily="34" charset="0"/>
              <a:buChar char="•"/>
            </a:pPr>
            <a:r>
              <a:rPr lang="en-US" sz="2400" dirty="0"/>
              <a:t>OWL represents the meaning of terms in vocabularies and the relationship between RDF triples.</a:t>
            </a:r>
          </a:p>
          <a:p>
            <a:pPr lvl="1">
              <a:lnSpc>
                <a:spcPct val="100000"/>
              </a:lnSpc>
              <a:buFont typeface="Arial" panose="020B0604020202020204" pitchFamily="34" charset="0"/>
              <a:buChar char="•"/>
            </a:pPr>
            <a:r>
              <a:rPr lang="en-IN" sz="2400" dirty="0"/>
              <a:t>This representation of terms is called an Ontology</a:t>
            </a:r>
          </a:p>
          <a:p>
            <a:pPr lvl="1">
              <a:lnSpc>
                <a:spcPct val="100000"/>
              </a:lnSpc>
              <a:buFont typeface="Arial" panose="020B0604020202020204" pitchFamily="34" charset="0"/>
              <a:buChar char="•"/>
            </a:pPr>
            <a:r>
              <a:rPr lang="en-IN" sz="2400" dirty="0"/>
              <a:t>An Ontology is a formal specification of shared conceptualization – Tom Gruber (</a:t>
            </a:r>
            <a:r>
              <a:rPr lang="en-US" sz="2400" dirty="0"/>
              <a:t>He did foundational work in </a:t>
            </a:r>
            <a:r>
              <a:rPr lang="en-US" sz="2400" b="1" dirty="0"/>
              <a:t>ontology engineering </a:t>
            </a:r>
            <a:r>
              <a:rPr lang="en-US" sz="2400" dirty="0"/>
              <a:t>and is well known for his definition of ontologies in the context of</a:t>
            </a:r>
            <a:r>
              <a:rPr lang="en-US" sz="2400" b="1" dirty="0"/>
              <a:t> </a:t>
            </a:r>
            <a:r>
              <a:rPr lang="en-US" sz="2400" b="1" u="sng" dirty="0"/>
              <a:t>artificial intelligence</a:t>
            </a:r>
            <a:r>
              <a:rPr lang="en-US" sz="2400" u="sng" dirty="0"/>
              <a:t>)</a:t>
            </a:r>
            <a:endParaRPr lang="en-IN" sz="2400" dirty="0"/>
          </a:p>
        </p:txBody>
      </p:sp>
      <p:sp>
        <p:nvSpPr>
          <p:cNvPr id="4" name="Footer Placeholder 3">
            <a:extLst>
              <a:ext uri="{FF2B5EF4-FFF2-40B4-BE49-F238E27FC236}">
                <a16:creationId xmlns:a16="http://schemas.microsoft.com/office/drawing/2014/main" id="{21773027-300C-4FA3-B561-52ED6DED242A}"/>
              </a:ext>
            </a:extLst>
          </p:cNvPr>
          <p:cNvSpPr>
            <a:spLocks noGrp="1"/>
          </p:cNvSpPr>
          <p:nvPr>
            <p:ph type="ftr" sz="quarter" idx="11"/>
          </p:nvPr>
        </p:nvSpPr>
        <p:spPr/>
        <p:txBody>
          <a:bodyPr/>
          <a:lstStyle/>
          <a:p>
            <a:r>
              <a:rPr lang="en-IN"/>
              <a:t>Prepared By: Ronak Panchal</a:t>
            </a:r>
          </a:p>
        </p:txBody>
      </p:sp>
      <p:sp>
        <p:nvSpPr>
          <p:cNvPr id="5" name="Slide Number Placeholder 4">
            <a:extLst>
              <a:ext uri="{FF2B5EF4-FFF2-40B4-BE49-F238E27FC236}">
                <a16:creationId xmlns:a16="http://schemas.microsoft.com/office/drawing/2014/main" id="{7886647E-FA87-4145-BF24-0AD77C51BADA}"/>
              </a:ext>
            </a:extLst>
          </p:cNvPr>
          <p:cNvSpPr>
            <a:spLocks noGrp="1"/>
          </p:cNvSpPr>
          <p:nvPr>
            <p:ph type="sldNum" sz="quarter" idx="12"/>
          </p:nvPr>
        </p:nvSpPr>
        <p:spPr/>
        <p:txBody>
          <a:bodyPr/>
          <a:lstStyle/>
          <a:p>
            <a:fld id="{55EB95FA-237B-4EA0-82D1-BBD69720AEE9}" type="slidenum">
              <a:rPr lang="en-IN" smtClean="0"/>
              <a:t>25</a:t>
            </a:fld>
            <a:endParaRPr lang="en-IN"/>
          </a:p>
        </p:txBody>
      </p:sp>
    </p:spTree>
    <p:extLst>
      <p:ext uri="{BB962C8B-B14F-4D97-AF65-F5344CB8AC3E}">
        <p14:creationId xmlns:p14="http://schemas.microsoft.com/office/powerpoint/2010/main" val="4865496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585937-63CA-4756-AE00-522B8E732CD9}"/>
              </a:ext>
            </a:extLst>
          </p:cNvPr>
          <p:cNvSpPr>
            <a:spLocks noGrp="1"/>
          </p:cNvSpPr>
          <p:nvPr>
            <p:ph type="title"/>
          </p:nvPr>
        </p:nvSpPr>
        <p:spPr>
          <a:xfrm>
            <a:off x="959092" y="297391"/>
            <a:ext cx="10394708" cy="1325563"/>
          </a:xfrm>
        </p:spPr>
        <p:txBody>
          <a:bodyPr/>
          <a:lstStyle/>
          <a:p>
            <a:r>
              <a:rPr lang="en-US" dirty="0"/>
              <a:t>Example of ontology</a:t>
            </a:r>
            <a:endParaRPr lang="en-IN" dirty="0"/>
          </a:p>
        </p:txBody>
      </p:sp>
      <p:sp>
        <p:nvSpPr>
          <p:cNvPr id="3" name="Content Placeholder 2">
            <a:extLst>
              <a:ext uri="{FF2B5EF4-FFF2-40B4-BE49-F238E27FC236}">
                <a16:creationId xmlns:a16="http://schemas.microsoft.com/office/drawing/2014/main" id="{5F9F6C40-2223-4F90-ADA0-FA29CD94BCB8}"/>
              </a:ext>
            </a:extLst>
          </p:cNvPr>
          <p:cNvSpPr>
            <a:spLocks noGrp="1"/>
          </p:cNvSpPr>
          <p:nvPr>
            <p:ph sz="quarter" idx="13"/>
          </p:nvPr>
        </p:nvSpPr>
        <p:spPr>
          <a:xfrm>
            <a:off x="685800" y="2032000"/>
            <a:ext cx="10394707" cy="4165599"/>
          </a:xfrm>
        </p:spPr>
        <p:txBody>
          <a:bodyPr>
            <a:normAutofit lnSpcReduction="10000"/>
          </a:bodyPr>
          <a:lstStyle/>
          <a:p>
            <a:pPr lvl="2" algn="just">
              <a:lnSpc>
                <a:spcPct val="100000"/>
              </a:lnSpc>
              <a:buFont typeface="Arial" panose="020B0604020202020204" pitchFamily="34" charset="0"/>
              <a:buChar char="•"/>
            </a:pPr>
            <a:r>
              <a:rPr lang="en-US" sz="2400" dirty="0"/>
              <a:t>Dublin core -  They have an ontology for metadata of data.  Their ontology set includes classes, properties, vocabulary encoding schemes, syntax encoding schemes and collections. All of them have several set of RDFs explaining what the data is about.</a:t>
            </a:r>
          </a:p>
          <a:p>
            <a:pPr lvl="2" algn="just">
              <a:lnSpc>
                <a:spcPct val="100000"/>
              </a:lnSpc>
              <a:buFont typeface="Arial" panose="020B0604020202020204" pitchFamily="34" charset="0"/>
              <a:buChar char="•"/>
            </a:pPr>
            <a:r>
              <a:rPr lang="en-US" sz="2400" dirty="0" err="1"/>
              <a:t>Dbpedia</a:t>
            </a:r>
            <a:r>
              <a:rPr lang="en-US" sz="2400" dirty="0"/>
              <a:t> - It would be fair to say that </a:t>
            </a:r>
            <a:r>
              <a:rPr lang="en-US" sz="2400" dirty="0" err="1"/>
              <a:t>Dbpedia</a:t>
            </a:r>
            <a:r>
              <a:rPr lang="en-US" sz="2400" dirty="0"/>
              <a:t> is a Semantic web version of Wikipedia. The </a:t>
            </a:r>
            <a:r>
              <a:rPr lang="en-US" sz="2400" dirty="0" err="1"/>
              <a:t>Dbpedia</a:t>
            </a:r>
            <a:r>
              <a:rPr lang="en-US" sz="2400" dirty="0"/>
              <a:t> ontology is massive and has 4.2 million instances of objects which include things, person, place, work, organization and species. This massive amount of data is structured using RDF and OWL.</a:t>
            </a:r>
          </a:p>
          <a:p>
            <a:pPr lvl="2" algn="just">
              <a:lnSpc>
                <a:spcPct val="100000"/>
              </a:lnSpc>
              <a:buFont typeface="Arial" panose="020B0604020202020204" pitchFamily="34" charset="0"/>
              <a:buChar char="•"/>
            </a:pPr>
            <a:r>
              <a:rPr lang="en-US" sz="2400" dirty="0"/>
              <a:t>There are various other examples of ontologies like FOAF ( Friend of a Friend), Good Relations, Music Ontology, Upper Merged Ontology, SKOS, Gene Ontology etc.</a:t>
            </a:r>
          </a:p>
        </p:txBody>
      </p:sp>
      <p:sp>
        <p:nvSpPr>
          <p:cNvPr id="4" name="Footer Placeholder 3">
            <a:extLst>
              <a:ext uri="{FF2B5EF4-FFF2-40B4-BE49-F238E27FC236}">
                <a16:creationId xmlns:a16="http://schemas.microsoft.com/office/drawing/2014/main" id="{9D3D42D7-8866-413B-B653-9591E5041424}"/>
              </a:ext>
            </a:extLst>
          </p:cNvPr>
          <p:cNvSpPr>
            <a:spLocks noGrp="1"/>
          </p:cNvSpPr>
          <p:nvPr>
            <p:ph type="ftr" sz="quarter" idx="11"/>
          </p:nvPr>
        </p:nvSpPr>
        <p:spPr/>
        <p:txBody>
          <a:bodyPr/>
          <a:lstStyle/>
          <a:p>
            <a:r>
              <a:rPr lang="en-IN"/>
              <a:t>Prepared By: Ronak Panchal</a:t>
            </a:r>
          </a:p>
        </p:txBody>
      </p:sp>
      <p:sp>
        <p:nvSpPr>
          <p:cNvPr id="5" name="Slide Number Placeholder 4">
            <a:extLst>
              <a:ext uri="{FF2B5EF4-FFF2-40B4-BE49-F238E27FC236}">
                <a16:creationId xmlns:a16="http://schemas.microsoft.com/office/drawing/2014/main" id="{7BB55B0A-70A6-4B4D-BAC6-44FDEF00CD60}"/>
              </a:ext>
            </a:extLst>
          </p:cNvPr>
          <p:cNvSpPr>
            <a:spLocks noGrp="1"/>
          </p:cNvSpPr>
          <p:nvPr>
            <p:ph type="sldNum" sz="quarter" idx="12"/>
          </p:nvPr>
        </p:nvSpPr>
        <p:spPr/>
        <p:txBody>
          <a:bodyPr/>
          <a:lstStyle/>
          <a:p>
            <a:fld id="{55EB95FA-237B-4EA0-82D1-BBD69720AEE9}" type="slidenum">
              <a:rPr lang="en-IN" smtClean="0"/>
              <a:t>26</a:t>
            </a:fld>
            <a:endParaRPr lang="en-IN"/>
          </a:p>
        </p:txBody>
      </p:sp>
    </p:spTree>
    <p:extLst>
      <p:ext uri="{BB962C8B-B14F-4D97-AF65-F5344CB8AC3E}">
        <p14:creationId xmlns:p14="http://schemas.microsoft.com/office/powerpoint/2010/main" val="33756695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0FA66-0F2F-4552-961A-D221B1059C51}"/>
              </a:ext>
            </a:extLst>
          </p:cNvPr>
          <p:cNvSpPr>
            <a:spLocks noGrp="1"/>
          </p:cNvSpPr>
          <p:nvPr>
            <p:ph type="title"/>
          </p:nvPr>
        </p:nvSpPr>
        <p:spPr>
          <a:xfrm>
            <a:off x="838200" y="94031"/>
            <a:ext cx="10515600" cy="854075"/>
          </a:xfrm>
        </p:spPr>
        <p:txBody>
          <a:bodyPr/>
          <a:lstStyle/>
          <a:p>
            <a:r>
              <a:rPr lang="en-US" dirty="0"/>
              <a:t>Various file extensions of Ontology </a:t>
            </a:r>
            <a:endParaRPr lang="en-IN" dirty="0"/>
          </a:p>
        </p:txBody>
      </p:sp>
      <p:graphicFrame>
        <p:nvGraphicFramePr>
          <p:cNvPr id="6" name="Content Placeholder 5">
            <a:extLst>
              <a:ext uri="{FF2B5EF4-FFF2-40B4-BE49-F238E27FC236}">
                <a16:creationId xmlns:a16="http://schemas.microsoft.com/office/drawing/2014/main" id="{FB19F63F-2F6E-4C77-B9C4-FE737C1DB017}"/>
              </a:ext>
            </a:extLst>
          </p:cNvPr>
          <p:cNvGraphicFramePr>
            <a:graphicFrameLocks noGrp="1"/>
          </p:cNvGraphicFramePr>
          <p:nvPr>
            <p:ph sz="quarter" idx="13"/>
            <p:extLst>
              <p:ext uri="{D42A27DB-BD31-4B8C-83A1-F6EECF244321}">
                <p14:modId xmlns:p14="http://schemas.microsoft.com/office/powerpoint/2010/main" val="3804883036"/>
              </p:ext>
            </p:extLst>
          </p:nvPr>
        </p:nvGraphicFramePr>
        <p:xfrm>
          <a:off x="3259666" y="873297"/>
          <a:ext cx="5977467" cy="5557863"/>
        </p:xfrm>
        <a:graphic>
          <a:graphicData uri="http://schemas.openxmlformats.org/drawingml/2006/table">
            <a:tbl>
              <a:tblPr firstRow="1" firstCol="1" bandRow="1">
                <a:tableStyleId>{5C22544A-7EE6-4342-B048-85BDC9FD1C3A}</a:tableStyleId>
              </a:tblPr>
              <a:tblGrid>
                <a:gridCol w="880118">
                  <a:extLst>
                    <a:ext uri="{9D8B030D-6E8A-4147-A177-3AD203B41FA5}">
                      <a16:colId xmlns:a16="http://schemas.microsoft.com/office/drawing/2014/main" val="3100543746"/>
                    </a:ext>
                  </a:extLst>
                </a:gridCol>
                <a:gridCol w="2628129">
                  <a:extLst>
                    <a:ext uri="{9D8B030D-6E8A-4147-A177-3AD203B41FA5}">
                      <a16:colId xmlns:a16="http://schemas.microsoft.com/office/drawing/2014/main" val="4042624480"/>
                    </a:ext>
                  </a:extLst>
                </a:gridCol>
                <a:gridCol w="2469220">
                  <a:extLst>
                    <a:ext uri="{9D8B030D-6E8A-4147-A177-3AD203B41FA5}">
                      <a16:colId xmlns:a16="http://schemas.microsoft.com/office/drawing/2014/main" val="60050030"/>
                    </a:ext>
                  </a:extLst>
                </a:gridCol>
              </a:tblGrid>
              <a:tr h="451056">
                <a:tc>
                  <a:txBody>
                    <a:bodyPr/>
                    <a:lstStyle/>
                    <a:p>
                      <a:pPr>
                        <a:lnSpc>
                          <a:spcPct val="150000"/>
                        </a:lnSpc>
                        <a:spcAft>
                          <a:spcPts val="0"/>
                        </a:spcAft>
                      </a:pPr>
                      <a:r>
                        <a:rPr lang="en-US" sz="1600">
                          <a:effectLst/>
                        </a:rPr>
                        <a:t>SrNo</a:t>
                      </a:r>
                      <a:endParaRPr lang="en-IN" sz="1600">
                        <a:effectLst/>
                        <a:latin typeface="Calibri" panose="020F0502020204030204" pitchFamily="34" charset="0"/>
                        <a:ea typeface="Calibri" panose="020F0502020204030204" pitchFamily="34" charset="0"/>
                        <a:cs typeface="Shruti" panose="020B0502040204020203" pitchFamily="34" charset="0"/>
                      </a:endParaRPr>
                    </a:p>
                  </a:txBody>
                  <a:tcPr marL="43390" marR="43390" marT="0" marB="0"/>
                </a:tc>
                <a:tc>
                  <a:txBody>
                    <a:bodyPr/>
                    <a:lstStyle/>
                    <a:p>
                      <a:pPr>
                        <a:lnSpc>
                          <a:spcPct val="150000"/>
                        </a:lnSpc>
                        <a:spcAft>
                          <a:spcPts val="0"/>
                        </a:spcAft>
                      </a:pPr>
                      <a:r>
                        <a:rPr lang="en-US" sz="1600">
                          <a:effectLst/>
                        </a:rPr>
                        <a:t>Ontology file name</a:t>
                      </a:r>
                      <a:endParaRPr lang="en-IN" sz="1600">
                        <a:effectLst/>
                        <a:latin typeface="Calibri" panose="020F0502020204030204" pitchFamily="34" charset="0"/>
                        <a:ea typeface="Calibri" panose="020F0502020204030204" pitchFamily="34" charset="0"/>
                        <a:cs typeface="Shruti" panose="020B0502040204020203" pitchFamily="34" charset="0"/>
                      </a:endParaRPr>
                    </a:p>
                  </a:txBody>
                  <a:tcPr marL="43390" marR="43390" marT="0" marB="0"/>
                </a:tc>
                <a:tc>
                  <a:txBody>
                    <a:bodyPr/>
                    <a:lstStyle/>
                    <a:p>
                      <a:pPr>
                        <a:lnSpc>
                          <a:spcPct val="150000"/>
                        </a:lnSpc>
                        <a:spcAft>
                          <a:spcPts val="0"/>
                        </a:spcAft>
                      </a:pPr>
                      <a:r>
                        <a:rPr lang="en-US" sz="1600">
                          <a:effectLst/>
                        </a:rPr>
                        <a:t>File extension</a:t>
                      </a:r>
                      <a:endParaRPr lang="en-IN" sz="1600">
                        <a:effectLst/>
                        <a:latin typeface="Calibri" panose="020F0502020204030204" pitchFamily="34" charset="0"/>
                        <a:ea typeface="Calibri" panose="020F0502020204030204" pitchFamily="34" charset="0"/>
                        <a:cs typeface="Shruti" panose="020B0502040204020203" pitchFamily="34" charset="0"/>
                      </a:endParaRPr>
                    </a:p>
                  </a:txBody>
                  <a:tcPr marL="43390" marR="43390" marT="0" marB="0"/>
                </a:tc>
                <a:extLst>
                  <a:ext uri="{0D108BD9-81ED-4DB2-BD59-A6C34878D82A}">
                    <a16:rowId xmlns:a16="http://schemas.microsoft.com/office/drawing/2014/main" val="2810406198"/>
                  </a:ext>
                </a:extLst>
              </a:tr>
              <a:tr h="333786">
                <a:tc>
                  <a:txBody>
                    <a:bodyPr/>
                    <a:lstStyle/>
                    <a:p>
                      <a:pPr algn="ctr">
                        <a:lnSpc>
                          <a:spcPct val="150000"/>
                        </a:lnSpc>
                        <a:spcAft>
                          <a:spcPts val="0"/>
                        </a:spcAft>
                      </a:pPr>
                      <a:r>
                        <a:rPr lang="en-US" sz="1600">
                          <a:effectLst/>
                        </a:rPr>
                        <a:t>1</a:t>
                      </a:r>
                      <a:endParaRPr lang="en-IN" sz="1600">
                        <a:effectLst/>
                        <a:latin typeface="Calibri" panose="020F0502020204030204" pitchFamily="34" charset="0"/>
                        <a:ea typeface="Calibri" panose="020F0502020204030204" pitchFamily="34" charset="0"/>
                        <a:cs typeface="Shruti" panose="020B0502040204020203" pitchFamily="34" charset="0"/>
                      </a:endParaRPr>
                    </a:p>
                  </a:txBody>
                  <a:tcPr marL="43390" marR="43390" marT="0" marB="0"/>
                </a:tc>
                <a:tc>
                  <a:txBody>
                    <a:bodyPr/>
                    <a:lstStyle/>
                    <a:p>
                      <a:pPr>
                        <a:lnSpc>
                          <a:spcPct val="150000"/>
                        </a:lnSpc>
                        <a:spcAft>
                          <a:spcPts val="0"/>
                        </a:spcAft>
                      </a:pPr>
                      <a:r>
                        <a:rPr lang="en-US" sz="1600">
                          <a:effectLst/>
                        </a:rPr>
                        <a:t>Trix</a:t>
                      </a:r>
                      <a:endParaRPr lang="en-IN" sz="1600">
                        <a:effectLst/>
                        <a:latin typeface="Calibri" panose="020F0502020204030204" pitchFamily="34" charset="0"/>
                        <a:ea typeface="Calibri" panose="020F0502020204030204" pitchFamily="34" charset="0"/>
                        <a:cs typeface="Shruti" panose="020B0502040204020203" pitchFamily="34" charset="0"/>
                      </a:endParaRPr>
                    </a:p>
                  </a:txBody>
                  <a:tcPr marL="43390" marR="43390" marT="0" marB="0"/>
                </a:tc>
                <a:tc>
                  <a:txBody>
                    <a:bodyPr/>
                    <a:lstStyle/>
                    <a:p>
                      <a:pPr>
                        <a:lnSpc>
                          <a:spcPct val="150000"/>
                        </a:lnSpc>
                        <a:spcAft>
                          <a:spcPts val="0"/>
                        </a:spcAft>
                      </a:pPr>
                      <a:r>
                        <a:rPr lang="en-US" sz="1600">
                          <a:effectLst/>
                        </a:rPr>
                        <a:t>.trix</a:t>
                      </a:r>
                      <a:endParaRPr lang="en-IN" sz="1600">
                        <a:effectLst/>
                        <a:latin typeface="Calibri" panose="020F0502020204030204" pitchFamily="34" charset="0"/>
                        <a:ea typeface="Calibri" panose="020F0502020204030204" pitchFamily="34" charset="0"/>
                        <a:cs typeface="Shruti" panose="020B0502040204020203" pitchFamily="34" charset="0"/>
                      </a:endParaRPr>
                    </a:p>
                  </a:txBody>
                  <a:tcPr marL="43390" marR="43390" marT="0" marB="0"/>
                </a:tc>
                <a:extLst>
                  <a:ext uri="{0D108BD9-81ED-4DB2-BD59-A6C34878D82A}">
                    <a16:rowId xmlns:a16="http://schemas.microsoft.com/office/drawing/2014/main" val="3452503997"/>
                  </a:ext>
                </a:extLst>
              </a:tr>
              <a:tr h="333786">
                <a:tc>
                  <a:txBody>
                    <a:bodyPr/>
                    <a:lstStyle/>
                    <a:p>
                      <a:pPr algn="ctr">
                        <a:lnSpc>
                          <a:spcPct val="150000"/>
                        </a:lnSpc>
                        <a:spcAft>
                          <a:spcPts val="0"/>
                        </a:spcAft>
                      </a:pPr>
                      <a:r>
                        <a:rPr lang="en-US" sz="1600">
                          <a:effectLst/>
                        </a:rPr>
                        <a:t>2</a:t>
                      </a:r>
                      <a:endParaRPr lang="en-IN" sz="1600">
                        <a:effectLst/>
                        <a:latin typeface="Calibri" panose="020F0502020204030204" pitchFamily="34" charset="0"/>
                        <a:ea typeface="Calibri" panose="020F0502020204030204" pitchFamily="34" charset="0"/>
                        <a:cs typeface="Shruti" panose="020B0502040204020203" pitchFamily="34" charset="0"/>
                      </a:endParaRPr>
                    </a:p>
                  </a:txBody>
                  <a:tcPr marL="43390" marR="43390" marT="0" marB="0"/>
                </a:tc>
                <a:tc>
                  <a:txBody>
                    <a:bodyPr/>
                    <a:lstStyle/>
                    <a:p>
                      <a:pPr>
                        <a:lnSpc>
                          <a:spcPct val="150000"/>
                        </a:lnSpc>
                        <a:spcAft>
                          <a:spcPts val="0"/>
                        </a:spcAft>
                      </a:pPr>
                      <a:r>
                        <a:rPr lang="en-US" sz="1600">
                          <a:effectLst/>
                        </a:rPr>
                        <a:t>OWL Functional Syntax</a:t>
                      </a:r>
                      <a:endParaRPr lang="en-IN" sz="1600">
                        <a:effectLst/>
                        <a:latin typeface="Calibri" panose="020F0502020204030204" pitchFamily="34" charset="0"/>
                        <a:ea typeface="Calibri" panose="020F0502020204030204" pitchFamily="34" charset="0"/>
                        <a:cs typeface="Shruti" panose="020B0502040204020203" pitchFamily="34" charset="0"/>
                      </a:endParaRPr>
                    </a:p>
                  </a:txBody>
                  <a:tcPr marL="43390" marR="43390" marT="0" marB="0"/>
                </a:tc>
                <a:tc>
                  <a:txBody>
                    <a:bodyPr/>
                    <a:lstStyle/>
                    <a:p>
                      <a:pPr>
                        <a:lnSpc>
                          <a:spcPct val="150000"/>
                        </a:lnSpc>
                        <a:spcAft>
                          <a:spcPts val="0"/>
                        </a:spcAft>
                      </a:pPr>
                      <a:r>
                        <a:rPr lang="en-US" sz="1600">
                          <a:effectLst/>
                        </a:rPr>
                        <a:t>.owl</a:t>
                      </a:r>
                      <a:endParaRPr lang="en-IN" sz="1600">
                        <a:effectLst/>
                        <a:latin typeface="Calibri" panose="020F0502020204030204" pitchFamily="34" charset="0"/>
                        <a:ea typeface="Calibri" panose="020F0502020204030204" pitchFamily="34" charset="0"/>
                        <a:cs typeface="Shruti" panose="020B0502040204020203" pitchFamily="34" charset="0"/>
                      </a:endParaRPr>
                    </a:p>
                  </a:txBody>
                  <a:tcPr marL="43390" marR="43390" marT="0" marB="0"/>
                </a:tc>
                <a:extLst>
                  <a:ext uri="{0D108BD9-81ED-4DB2-BD59-A6C34878D82A}">
                    <a16:rowId xmlns:a16="http://schemas.microsoft.com/office/drawing/2014/main" val="1092048401"/>
                  </a:ext>
                </a:extLst>
              </a:tr>
              <a:tr h="333786">
                <a:tc>
                  <a:txBody>
                    <a:bodyPr/>
                    <a:lstStyle/>
                    <a:p>
                      <a:pPr algn="ctr">
                        <a:lnSpc>
                          <a:spcPct val="150000"/>
                        </a:lnSpc>
                        <a:spcAft>
                          <a:spcPts val="0"/>
                        </a:spcAft>
                      </a:pPr>
                      <a:r>
                        <a:rPr lang="en-US" sz="1600">
                          <a:effectLst/>
                        </a:rPr>
                        <a:t>3</a:t>
                      </a:r>
                      <a:endParaRPr lang="en-IN" sz="1600">
                        <a:effectLst/>
                        <a:latin typeface="Calibri" panose="020F0502020204030204" pitchFamily="34" charset="0"/>
                        <a:ea typeface="Calibri" panose="020F0502020204030204" pitchFamily="34" charset="0"/>
                        <a:cs typeface="Shruti" panose="020B0502040204020203" pitchFamily="34" charset="0"/>
                      </a:endParaRPr>
                    </a:p>
                  </a:txBody>
                  <a:tcPr marL="43390" marR="43390" marT="0" marB="0"/>
                </a:tc>
                <a:tc>
                  <a:txBody>
                    <a:bodyPr/>
                    <a:lstStyle/>
                    <a:p>
                      <a:pPr>
                        <a:lnSpc>
                          <a:spcPct val="150000"/>
                        </a:lnSpc>
                        <a:spcAft>
                          <a:spcPts val="0"/>
                        </a:spcAft>
                      </a:pPr>
                      <a:r>
                        <a:rPr lang="en-US" sz="1600">
                          <a:effectLst/>
                        </a:rPr>
                        <a:t>OBO format</a:t>
                      </a:r>
                      <a:endParaRPr lang="en-IN" sz="1600">
                        <a:effectLst/>
                        <a:latin typeface="Calibri" panose="020F0502020204030204" pitchFamily="34" charset="0"/>
                        <a:ea typeface="Calibri" panose="020F0502020204030204" pitchFamily="34" charset="0"/>
                        <a:cs typeface="Shruti" panose="020B0502040204020203" pitchFamily="34" charset="0"/>
                      </a:endParaRPr>
                    </a:p>
                  </a:txBody>
                  <a:tcPr marL="43390" marR="43390" marT="0" marB="0"/>
                </a:tc>
                <a:tc>
                  <a:txBody>
                    <a:bodyPr/>
                    <a:lstStyle/>
                    <a:p>
                      <a:pPr>
                        <a:lnSpc>
                          <a:spcPct val="150000"/>
                        </a:lnSpc>
                        <a:spcAft>
                          <a:spcPts val="0"/>
                        </a:spcAft>
                      </a:pPr>
                      <a:r>
                        <a:rPr lang="en-US" sz="1600">
                          <a:effectLst/>
                        </a:rPr>
                        <a:t>.obo</a:t>
                      </a:r>
                      <a:endParaRPr lang="en-IN" sz="1600">
                        <a:effectLst/>
                        <a:latin typeface="Calibri" panose="020F0502020204030204" pitchFamily="34" charset="0"/>
                        <a:ea typeface="Calibri" panose="020F0502020204030204" pitchFamily="34" charset="0"/>
                        <a:cs typeface="Shruti" panose="020B0502040204020203" pitchFamily="34" charset="0"/>
                      </a:endParaRPr>
                    </a:p>
                  </a:txBody>
                  <a:tcPr marL="43390" marR="43390" marT="0" marB="0"/>
                </a:tc>
                <a:extLst>
                  <a:ext uri="{0D108BD9-81ED-4DB2-BD59-A6C34878D82A}">
                    <a16:rowId xmlns:a16="http://schemas.microsoft.com/office/drawing/2014/main" val="3877003490"/>
                  </a:ext>
                </a:extLst>
              </a:tr>
              <a:tr h="333786">
                <a:tc>
                  <a:txBody>
                    <a:bodyPr/>
                    <a:lstStyle/>
                    <a:p>
                      <a:pPr algn="ctr">
                        <a:lnSpc>
                          <a:spcPct val="150000"/>
                        </a:lnSpc>
                        <a:spcAft>
                          <a:spcPts val="0"/>
                        </a:spcAft>
                      </a:pPr>
                      <a:r>
                        <a:rPr lang="en-US" sz="1600">
                          <a:effectLst/>
                        </a:rPr>
                        <a:t>4</a:t>
                      </a:r>
                      <a:endParaRPr lang="en-IN" sz="1600">
                        <a:effectLst/>
                        <a:latin typeface="Calibri" panose="020F0502020204030204" pitchFamily="34" charset="0"/>
                        <a:ea typeface="Calibri" panose="020F0502020204030204" pitchFamily="34" charset="0"/>
                        <a:cs typeface="Shruti" panose="020B0502040204020203" pitchFamily="34" charset="0"/>
                      </a:endParaRPr>
                    </a:p>
                  </a:txBody>
                  <a:tcPr marL="43390" marR="43390" marT="0" marB="0"/>
                </a:tc>
                <a:tc>
                  <a:txBody>
                    <a:bodyPr/>
                    <a:lstStyle/>
                    <a:p>
                      <a:pPr>
                        <a:lnSpc>
                          <a:spcPct val="150000"/>
                        </a:lnSpc>
                        <a:spcAft>
                          <a:spcPts val="0"/>
                        </a:spcAft>
                      </a:pPr>
                      <a:r>
                        <a:rPr lang="en-US" sz="1600">
                          <a:effectLst/>
                        </a:rPr>
                        <a:t>KRSS2 Syntax</a:t>
                      </a:r>
                      <a:endParaRPr lang="en-IN" sz="1600">
                        <a:effectLst/>
                        <a:latin typeface="Calibri" panose="020F0502020204030204" pitchFamily="34" charset="0"/>
                        <a:ea typeface="Calibri" panose="020F0502020204030204" pitchFamily="34" charset="0"/>
                        <a:cs typeface="Shruti" panose="020B0502040204020203" pitchFamily="34" charset="0"/>
                      </a:endParaRPr>
                    </a:p>
                  </a:txBody>
                  <a:tcPr marL="43390" marR="43390" marT="0" marB="0"/>
                </a:tc>
                <a:tc>
                  <a:txBody>
                    <a:bodyPr/>
                    <a:lstStyle/>
                    <a:p>
                      <a:pPr>
                        <a:lnSpc>
                          <a:spcPct val="150000"/>
                        </a:lnSpc>
                        <a:spcAft>
                          <a:spcPts val="0"/>
                        </a:spcAft>
                      </a:pPr>
                      <a:r>
                        <a:rPr lang="en-US" sz="1600">
                          <a:effectLst/>
                        </a:rPr>
                        <a:t>.krss</a:t>
                      </a:r>
                      <a:endParaRPr lang="en-IN" sz="1600">
                        <a:effectLst/>
                        <a:latin typeface="Calibri" panose="020F0502020204030204" pitchFamily="34" charset="0"/>
                        <a:ea typeface="Calibri" panose="020F0502020204030204" pitchFamily="34" charset="0"/>
                        <a:cs typeface="Shruti" panose="020B0502040204020203" pitchFamily="34" charset="0"/>
                      </a:endParaRPr>
                    </a:p>
                  </a:txBody>
                  <a:tcPr marL="43390" marR="43390" marT="0" marB="0"/>
                </a:tc>
                <a:extLst>
                  <a:ext uri="{0D108BD9-81ED-4DB2-BD59-A6C34878D82A}">
                    <a16:rowId xmlns:a16="http://schemas.microsoft.com/office/drawing/2014/main" val="3839648287"/>
                  </a:ext>
                </a:extLst>
              </a:tr>
              <a:tr h="333786">
                <a:tc>
                  <a:txBody>
                    <a:bodyPr/>
                    <a:lstStyle/>
                    <a:p>
                      <a:pPr algn="ctr">
                        <a:lnSpc>
                          <a:spcPct val="150000"/>
                        </a:lnSpc>
                        <a:spcAft>
                          <a:spcPts val="0"/>
                        </a:spcAft>
                      </a:pPr>
                      <a:r>
                        <a:rPr lang="en-US" sz="1600">
                          <a:effectLst/>
                        </a:rPr>
                        <a:t>5</a:t>
                      </a:r>
                      <a:endParaRPr lang="en-IN" sz="1600">
                        <a:effectLst/>
                        <a:latin typeface="Calibri" panose="020F0502020204030204" pitchFamily="34" charset="0"/>
                        <a:ea typeface="Calibri" panose="020F0502020204030204" pitchFamily="34" charset="0"/>
                        <a:cs typeface="Shruti" panose="020B0502040204020203" pitchFamily="34" charset="0"/>
                      </a:endParaRPr>
                    </a:p>
                  </a:txBody>
                  <a:tcPr marL="43390" marR="43390" marT="0" marB="0"/>
                </a:tc>
                <a:tc>
                  <a:txBody>
                    <a:bodyPr/>
                    <a:lstStyle/>
                    <a:p>
                      <a:pPr>
                        <a:lnSpc>
                          <a:spcPct val="150000"/>
                        </a:lnSpc>
                        <a:spcAft>
                          <a:spcPts val="0"/>
                        </a:spcAft>
                      </a:pPr>
                      <a:r>
                        <a:rPr lang="en-US" sz="1600">
                          <a:effectLst/>
                        </a:rPr>
                        <a:t>OWL/XML Syntax</a:t>
                      </a:r>
                      <a:endParaRPr lang="en-IN" sz="1600">
                        <a:effectLst/>
                        <a:latin typeface="Calibri" panose="020F0502020204030204" pitchFamily="34" charset="0"/>
                        <a:ea typeface="Calibri" panose="020F0502020204030204" pitchFamily="34" charset="0"/>
                        <a:cs typeface="Shruti" panose="020B0502040204020203" pitchFamily="34" charset="0"/>
                      </a:endParaRPr>
                    </a:p>
                  </a:txBody>
                  <a:tcPr marL="43390" marR="43390" marT="0" marB="0"/>
                </a:tc>
                <a:tc>
                  <a:txBody>
                    <a:bodyPr/>
                    <a:lstStyle/>
                    <a:p>
                      <a:pPr>
                        <a:lnSpc>
                          <a:spcPct val="150000"/>
                        </a:lnSpc>
                        <a:spcAft>
                          <a:spcPts val="0"/>
                        </a:spcAft>
                      </a:pPr>
                      <a:r>
                        <a:rPr lang="en-US" sz="1600">
                          <a:effectLst/>
                        </a:rPr>
                        <a:t>.owl</a:t>
                      </a:r>
                      <a:endParaRPr lang="en-IN" sz="1600">
                        <a:effectLst/>
                        <a:latin typeface="Calibri" panose="020F0502020204030204" pitchFamily="34" charset="0"/>
                        <a:ea typeface="Calibri" panose="020F0502020204030204" pitchFamily="34" charset="0"/>
                        <a:cs typeface="Shruti" panose="020B0502040204020203" pitchFamily="34" charset="0"/>
                      </a:endParaRPr>
                    </a:p>
                  </a:txBody>
                  <a:tcPr marL="43390" marR="43390" marT="0" marB="0"/>
                </a:tc>
                <a:extLst>
                  <a:ext uri="{0D108BD9-81ED-4DB2-BD59-A6C34878D82A}">
                    <a16:rowId xmlns:a16="http://schemas.microsoft.com/office/drawing/2014/main" val="2003585796"/>
                  </a:ext>
                </a:extLst>
              </a:tr>
              <a:tr h="433803">
                <a:tc>
                  <a:txBody>
                    <a:bodyPr/>
                    <a:lstStyle/>
                    <a:p>
                      <a:pPr algn="ctr">
                        <a:lnSpc>
                          <a:spcPct val="150000"/>
                        </a:lnSpc>
                        <a:spcAft>
                          <a:spcPts val="0"/>
                        </a:spcAft>
                      </a:pPr>
                      <a:r>
                        <a:rPr lang="en-US" sz="1600">
                          <a:effectLst/>
                        </a:rPr>
                        <a:t>6</a:t>
                      </a:r>
                      <a:endParaRPr lang="en-IN" sz="1600">
                        <a:effectLst/>
                        <a:latin typeface="Calibri" panose="020F0502020204030204" pitchFamily="34" charset="0"/>
                        <a:ea typeface="Calibri" panose="020F0502020204030204" pitchFamily="34" charset="0"/>
                        <a:cs typeface="Shruti" panose="020B0502040204020203" pitchFamily="34" charset="0"/>
                      </a:endParaRPr>
                    </a:p>
                  </a:txBody>
                  <a:tcPr marL="43390" marR="43390" marT="0" marB="0"/>
                </a:tc>
                <a:tc>
                  <a:txBody>
                    <a:bodyPr/>
                    <a:lstStyle/>
                    <a:p>
                      <a:pPr>
                        <a:lnSpc>
                          <a:spcPct val="150000"/>
                        </a:lnSpc>
                        <a:spcAft>
                          <a:spcPts val="0"/>
                        </a:spcAft>
                      </a:pPr>
                      <a:r>
                        <a:rPr lang="en-US" sz="1600">
                          <a:effectLst/>
                        </a:rPr>
                        <a:t>RDF/XML Syntax</a:t>
                      </a:r>
                      <a:endParaRPr lang="en-IN" sz="1600">
                        <a:effectLst/>
                        <a:latin typeface="Calibri" panose="020F0502020204030204" pitchFamily="34" charset="0"/>
                        <a:ea typeface="Calibri" panose="020F0502020204030204" pitchFamily="34" charset="0"/>
                        <a:cs typeface="Shruti" panose="020B0502040204020203" pitchFamily="34" charset="0"/>
                      </a:endParaRPr>
                    </a:p>
                  </a:txBody>
                  <a:tcPr marL="43390" marR="43390" marT="0" marB="0"/>
                </a:tc>
                <a:tc>
                  <a:txBody>
                    <a:bodyPr/>
                    <a:lstStyle/>
                    <a:p>
                      <a:pPr>
                        <a:lnSpc>
                          <a:spcPct val="150000"/>
                        </a:lnSpc>
                        <a:spcAft>
                          <a:spcPts val="0"/>
                        </a:spcAft>
                      </a:pPr>
                      <a:r>
                        <a:rPr lang="en-US" sz="1600">
                          <a:effectLst/>
                        </a:rPr>
                        <a:t>.rdf</a:t>
                      </a:r>
                      <a:endParaRPr lang="en-IN" sz="1600">
                        <a:effectLst/>
                        <a:latin typeface="Calibri" panose="020F0502020204030204" pitchFamily="34" charset="0"/>
                        <a:ea typeface="Calibri" panose="020F0502020204030204" pitchFamily="34" charset="0"/>
                        <a:cs typeface="Shruti" panose="020B0502040204020203" pitchFamily="34" charset="0"/>
                      </a:endParaRPr>
                    </a:p>
                  </a:txBody>
                  <a:tcPr marL="43390" marR="43390" marT="0" marB="0"/>
                </a:tc>
                <a:extLst>
                  <a:ext uri="{0D108BD9-81ED-4DB2-BD59-A6C34878D82A}">
                    <a16:rowId xmlns:a16="http://schemas.microsoft.com/office/drawing/2014/main" val="1857094992"/>
                  </a:ext>
                </a:extLst>
              </a:tr>
              <a:tr h="333786">
                <a:tc>
                  <a:txBody>
                    <a:bodyPr/>
                    <a:lstStyle/>
                    <a:p>
                      <a:pPr algn="ctr">
                        <a:lnSpc>
                          <a:spcPct val="150000"/>
                        </a:lnSpc>
                        <a:spcAft>
                          <a:spcPts val="0"/>
                        </a:spcAft>
                      </a:pPr>
                      <a:r>
                        <a:rPr lang="en-US" sz="1600">
                          <a:effectLst/>
                        </a:rPr>
                        <a:t>7</a:t>
                      </a:r>
                      <a:endParaRPr lang="en-IN" sz="1600">
                        <a:effectLst/>
                        <a:latin typeface="Calibri" panose="020F0502020204030204" pitchFamily="34" charset="0"/>
                        <a:ea typeface="Calibri" panose="020F0502020204030204" pitchFamily="34" charset="0"/>
                        <a:cs typeface="Shruti" panose="020B0502040204020203" pitchFamily="34" charset="0"/>
                      </a:endParaRPr>
                    </a:p>
                  </a:txBody>
                  <a:tcPr marL="43390" marR="43390" marT="0" marB="0"/>
                </a:tc>
                <a:tc>
                  <a:txBody>
                    <a:bodyPr/>
                    <a:lstStyle/>
                    <a:p>
                      <a:pPr>
                        <a:lnSpc>
                          <a:spcPct val="150000"/>
                        </a:lnSpc>
                        <a:spcAft>
                          <a:spcPts val="0"/>
                        </a:spcAft>
                      </a:pPr>
                      <a:r>
                        <a:rPr lang="en-US" sz="1600">
                          <a:effectLst/>
                        </a:rPr>
                        <a:t>RDF/JSON</a:t>
                      </a:r>
                      <a:endParaRPr lang="en-IN" sz="1600">
                        <a:effectLst/>
                        <a:latin typeface="Calibri" panose="020F0502020204030204" pitchFamily="34" charset="0"/>
                        <a:ea typeface="Calibri" panose="020F0502020204030204" pitchFamily="34" charset="0"/>
                        <a:cs typeface="Shruti" panose="020B0502040204020203" pitchFamily="34" charset="0"/>
                      </a:endParaRPr>
                    </a:p>
                  </a:txBody>
                  <a:tcPr marL="43390" marR="43390" marT="0" marB="0"/>
                </a:tc>
                <a:tc>
                  <a:txBody>
                    <a:bodyPr/>
                    <a:lstStyle/>
                    <a:p>
                      <a:pPr>
                        <a:lnSpc>
                          <a:spcPct val="150000"/>
                        </a:lnSpc>
                        <a:spcAft>
                          <a:spcPts val="0"/>
                        </a:spcAft>
                      </a:pPr>
                      <a:r>
                        <a:rPr lang="en-US" sz="1600">
                          <a:effectLst/>
                        </a:rPr>
                        <a:t>.rj</a:t>
                      </a:r>
                      <a:endParaRPr lang="en-IN" sz="1600">
                        <a:effectLst/>
                        <a:latin typeface="Calibri" panose="020F0502020204030204" pitchFamily="34" charset="0"/>
                        <a:ea typeface="Calibri" panose="020F0502020204030204" pitchFamily="34" charset="0"/>
                        <a:cs typeface="Shruti" panose="020B0502040204020203" pitchFamily="34" charset="0"/>
                      </a:endParaRPr>
                    </a:p>
                  </a:txBody>
                  <a:tcPr marL="43390" marR="43390" marT="0" marB="0"/>
                </a:tc>
                <a:extLst>
                  <a:ext uri="{0D108BD9-81ED-4DB2-BD59-A6C34878D82A}">
                    <a16:rowId xmlns:a16="http://schemas.microsoft.com/office/drawing/2014/main" val="3893149142"/>
                  </a:ext>
                </a:extLst>
              </a:tr>
              <a:tr h="333786">
                <a:tc>
                  <a:txBody>
                    <a:bodyPr/>
                    <a:lstStyle/>
                    <a:p>
                      <a:pPr algn="ctr">
                        <a:lnSpc>
                          <a:spcPct val="150000"/>
                        </a:lnSpc>
                        <a:spcAft>
                          <a:spcPts val="0"/>
                        </a:spcAft>
                      </a:pPr>
                      <a:r>
                        <a:rPr lang="en-US" sz="1600">
                          <a:effectLst/>
                        </a:rPr>
                        <a:t>8</a:t>
                      </a:r>
                      <a:endParaRPr lang="en-IN" sz="1600">
                        <a:effectLst/>
                        <a:latin typeface="Calibri" panose="020F0502020204030204" pitchFamily="34" charset="0"/>
                        <a:ea typeface="Calibri" panose="020F0502020204030204" pitchFamily="34" charset="0"/>
                        <a:cs typeface="Shruti" panose="020B0502040204020203" pitchFamily="34" charset="0"/>
                      </a:endParaRPr>
                    </a:p>
                  </a:txBody>
                  <a:tcPr marL="43390" marR="43390" marT="0" marB="0"/>
                </a:tc>
                <a:tc>
                  <a:txBody>
                    <a:bodyPr/>
                    <a:lstStyle/>
                    <a:p>
                      <a:pPr>
                        <a:lnSpc>
                          <a:spcPct val="150000"/>
                        </a:lnSpc>
                        <a:spcAft>
                          <a:spcPts val="0"/>
                        </a:spcAft>
                      </a:pPr>
                      <a:r>
                        <a:rPr lang="en-US" sz="1600">
                          <a:effectLst/>
                        </a:rPr>
                        <a:t>Notation3, or N3</a:t>
                      </a:r>
                      <a:endParaRPr lang="en-IN" sz="1600">
                        <a:effectLst/>
                        <a:latin typeface="Calibri" panose="020F0502020204030204" pitchFamily="34" charset="0"/>
                        <a:ea typeface="Calibri" panose="020F0502020204030204" pitchFamily="34" charset="0"/>
                        <a:cs typeface="Shruti" panose="020B0502040204020203" pitchFamily="34" charset="0"/>
                      </a:endParaRPr>
                    </a:p>
                  </a:txBody>
                  <a:tcPr marL="43390" marR="43390" marT="0" marB="0"/>
                </a:tc>
                <a:tc>
                  <a:txBody>
                    <a:bodyPr/>
                    <a:lstStyle/>
                    <a:p>
                      <a:pPr>
                        <a:lnSpc>
                          <a:spcPct val="150000"/>
                        </a:lnSpc>
                        <a:spcAft>
                          <a:spcPts val="0"/>
                        </a:spcAft>
                      </a:pPr>
                      <a:r>
                        <a:rPr lang="en-US" sz="1600">
                          <a:effectLst/>
                        </a:rPr>
                        <a:t>.n3</a:t>
                      </a:r>
                      <a:endParaRPr lang="en-IN" sz="1600">
                        <a:effectLst/>
                        <a:latin typeface="Calibri" panose="020F0502020204030204" pitchFamily="34" charset="0"/>
                        <a:ea typeface="Calibri" panose="020F0502020204030204" pitchFamily="34" charset="0"/>
                        <a:cs typeface="Shruti" panose="020B0502040204020203" pitchFamily="34" charset="0"/>
                      </a:endParaRPr>
                    </a:p>
                  </a:txBody>
                  <a:tcPr marL="43390" marR="43390" marT="0" marB="0"/>
                </a:tc>
                <a:extLst>
                  <a:ext uri="{0D108BD9-81ED-4DB2-BD59-A6C34878D82A}">
                    <a16:rowId xmlns:a16="http://schemas.microsoft.com/office/drawing/2014/main" val="1094531460"/>
                  </a:ext>
                </a:extLst>
              </a:tr>
              <a:tr h="333786">
                <a:tc>
                  <a:txBody>
                    <a:bodyPr/>
                    <a:lstStyle/>
                    <a:p>
                      <a:pPr algn="ctr">
                        <a:lnSpc>
                          <a:spcPct val="150000"/>
                        </a:lnSpc>
                        <a:spcAft>
                          <a:spcPts val="0"/>
                        </a:spcAft>
                      </a:pPr>
                      <a:r>
                        <a:rPr lang="en-US" sz="1600">
                          <a:effectLst/>
                        </a:rPr>
                        <a:t>9</a:t>
                      </a:r>
                      <a:endParaRPr lang="en-IN" sz="1600">
                        <a:effectLst/>
                        <a:latin typeface="Calibri" panose="020F0502020204030204" pitchFamily="34" charset="0"/>
                        <a:ea typeface="Calibri" panose="020F0502020204030204" pitchFamily="34" charset="0"/>
                        <a:cs typeface="Shruti" panose="020B0502040204020203" pitchFamily="34" charset="0"/>
                      </a:endParaRPr>
                    </a:p>
                  </a:txBody>
                  <a:tcPr marL="43390" marR="43390" marT="0" marB="0"/>
                </a:tc>
                <a:tc>
                  <a:txBody>
                    <a:bodyPr/>
                    <a:lstStyle/>
                    <a:p>
                      <a:pPr>
                        <a:lnSpc>
                          <a:spcPct val="150000"/>
                        </a:lnSpc>
                        <a:spcAft>
                          <a:spcPts val="0"/>
                        </a:spcAft>
                      </a:pPr>
                      <a:r>
                        <a:rPr lang="en-US" sz="1600">
                          <a:effectLst/>
                        </a:rPr>
                        <a:t>Manchester OWL Syntax</a:t>
                      </a:r>
                      <a:endParaRPr lang="en-IN" sz="1600">
                        <a:effectLst/>
                        <a:latin typeface="Calibri" panose="020F0502020204030204" pitchFamily="34" charset="0"/>
                        <a:ea typeface="Calibri" panose="020F0502020204030204" pitchFamily="34" charset="0"/>
                        <a:cs typeface="Shruti" panose="020B0502040204020203" pitchFamily="34" charset="0"/>
                      </a:endParaRPr>
                    </a:p>
                  </a:txBody>
                  <a:tcPr marL="43390" marR="43390" marT="0" marB="0"/>
                </a:tc>
                <a:tc>
                  <a:txBody>
                    <a:bodyPr/>
                    <a:lstStyle/>
                    <a:p>
                      <a:pPr>
                        <a:lnSpc>
                          <a:spcPct val="150000"/>
                        </a:lnSpc>
                        <a:spcAft>
                          <a:spcPts val="0"/>
                        </a:spcAft>
                      </a:pPr>
                      <a:r>
                        <a:rPr lang="en-US" sz="1600">
                          <a:effectLst/>
                        </a:rPr>
                        <a:t>.omn</a:t>
                      </a:r>
                      <a:endParaRPr lang="en-IN" sz="1600">
                        <a:effectLst/>
                        <a:latin typeface="Calibri" panose="020F0502020204030204" pitchFamily="34" charset="0"/>
                        <a:ea typeface="Calibri" panose="020F0502020204030204" pitchFamily="34" charset="0"/>
                        <a:cs typeface="Shruti" panose="020B0502040204020203" pitchFamily="34" charset="0"/>
                      </a:endParaRPr>
                    </a:p>
                  </a:txBody>
                  <a:tcPr marL="43390" marR="43390" marT="0" marB="0"/>
                </a:tc>
                <a:extLst>
                  <a:ext uri="{0D108BD9-81ED-4DB2-BD59-A6C34878D82A}">
                    <a16:rowId xmlns:a16="http://schemas.microsoft.com/office/drawing/2014/main" val="1509222737"/>
                  </a:ext>
                </a:extLst>
              </a:tr>
              <a:tr h="333786">
                <a:tc>
                  <a:txBody>
                    <a:bodyPr/>
                    <a:lstStyle/>
                    <a:p>
                      <a:pPr algn="ctr">
                        <a:lnSpc>
                          <a:spcPct val="150000"/>
                        </a:lnSpc>
                        <a:spcAft>
                          <a:spcPts val="0"/>
                        </a:spcAft>
                      </a:pPr>
                      <a:r>
                        <a:rPr lang="en-US" sz="1600">
                          <a:effectLst/>
                        </a:rPr>
                        <a:t>10</a:t>
                      </a:r>
                      <a:endParaRPr lang="en-IN" sz="1600">
                        <a:effectLst/>
                        <a:latin typeface="Calibri" panose="020F0502020204030204" pitchFamily="34" charset="0"/>
                        <a:ea typeface="Calibri" panose="020F0502020204030204" pitchFamily="34" charset="0"/>
                        <a:cs typeface="Shruti" panose="020B0502040204020203" pitchFamily="34" charset="0"/>
                      </a:endParaRPr>
                    </a:p>
                  </a:txBody>
                  <a:tcPr marL="43390" marR="43390" marT="0" marB="0"/>
                </a:tc>
                <a:tc>
                  <a:txBody>
                    <a:bodyPr/>
                    <a:lstStyle/>
                    <a:p>
                      <a:pPr>
                        <a:lnSpc>
                          <a:spcPct val="150000"/>
                        </a:lnSpc>
                        <a:spcAft>
                          <a:spcPts val="0"/>
                        </a:spcAft>
                      </a:pPr>
                      <a:r>
                        <a:rPr lang="en-US" sz="1600">
                          <a:effectLst/>
                        </a:rPr>
                        <a:t>N-Triples</a:t>
                      </a:r>
                      <a:endParaRPr lang="en-IN" sz="1600">
                        <a:effectLst/>
                        <a:latin typeface="Calibri" panose="020F0502020204030204" pitchFamily="34" charset="0"/>
                        <a:ea typeface="Calibri" panose="020F0502020204030204" pitchFamily="34" charset="0"/>
                        <a:cs typeface="Shruti" panose="020B0502040204020203" pitchFamily="34" charset="0"/>
                      </a:endParaRPr>
                    </a:p>
                  </a:txBody>
                  <a:tcPr marL="43390" marR="43390" marT="0" marB="0"/>
                </a:tc>
                <a:tc>
                  <a:txBody>
                    <a:bodyPr/>
                    <a:lstStyle/>
                    <a:p>
                      <a:pPr>
                        <a:lnSpc>
                          <a:spcPct val="150000"/>
                        </a:lnSpc>
                        <a:spcAft>
                          <a:spcPts val="0"/>
                        </a:spcAft>
                      </a:pPr>
                      <a:r>
                        <a:rPr lang="en-US" sz="1600">
                          <a:effectLst/>
                        </a:rPr>
                        <a:t>.ntriples or .nt</a:t>
                      </a:r>
                      <a:endParaRPr lang="en-IN" sz="1600">
                        <a:effectLst/>
                        <a:latin typeface="Calibri" panose="020F0502020204030204" pitchFamily="34" charset="0"/>
                        <a:ea typeface="Calibri" panose="020F0502020204030204" pitchFamily="34" charset="0"/>
                        <a:cs typeface="Shruti" panose="020B0502040204020203" pitchFamily="34" charset="0"/>
                      </a:endParaRPr>
                    </a:p>
                  </a:txBody>
                  <a:tcPr marL="43390" marR="43390" marT="0" marB="0"/>
                </a:tc>
                <a:extLst>
                  <a:ext uri="{0D108BD9-81ED-4DB2-BD59-A6C34878D82A}">
                    <a16:rowId xmlns:a16="http://schemas.microsoft.com/office/drawing/2014/main" val="3570830689"/>
                  </a:ext>
                </a:extLst>
              </a:tr>
              <a:tr h="333786">
                <a:tc>
                  <a:txBody>
                    <a:bodyPr/>
                    <a:lstStyle/>
                    <a:p>
                      <a:pPr algn="ctr">
                        <a:lnSpc>
                          <a:spcPct val="150000"/>
                        </a:lnSpc>
                        <a:spcAft>
                          <a:spcPts val="0"/>
                        </a:spcAft>
                      </a:pPr>
                      <a:r>
                        <a:rPr lang="en-US" sz="1600">
                          <a:effectLst/>
                        </a:rPr>
                        <a:t>11</a:t>
                      </a:r>
                      <a:endParaRPr lang="en-IN" sz="1600">
                        <a:effectLst/>
                        <a:latin typeface="Calibri" panose="020F0502020204030204" pitchFamily="34" charset="0"/>
                        <a:ea typeface="Calibri" panose="020F0502020204030204" pitchFamily="34" charset="0"/>
                        <a:cs typeface="Shruti" panose="020B0502040204020203" pitchFamily="34" charset="0"/>
                      </a:endParaRPr>
                    </a:p>
                  </a:txBody>
                  <a:tcPr marL="43390" marR="43390" marT="0" marB="0"/>
                </a:tc>
                <a:tc>
                  <a:txBody>
                    <a:bodyPr/>
                    <a:lstStyle/>
                    <a:p>
                      <a:pPr>
                        <a:lnSpc>
                          <a:spcPct val="150000"/>
                        </a:lnSpc>
                        <a:spcAft>
                          <a:spcPts val="0"/>
                        </a:spcAft>
                      </a:pPr>
                      <a:r>
                        <a:rPr lang="en-US" sz="1600">
                          <a:effectLst/>
                        </a:rPr>
                        <a:t>JSON-LD</a:t>
                      </a:r>
                      <a:endParaRPr lang="en-IN" sz="1600">
                        <a:effectLst/>
                        <a:latin typeface="Calibri" panose="020F0502020204030204" pitchFamily="34" charset="0"/>
                        <a:ea typeface="Calibri" panose="020F0502020204030204" pitchFamily="34" charset="0"/>
                        <a:cs typeface="Shruti" panose="020B0502040204020203" pitchFamily="34" charset="0"/>
                      </a:endParaRPr>
                    </a:p>
                  </a:txBody>
                  <a:tcPr marL="43390" marR="43390" marT="0" marB="0"/>
                </a:tc>
                <a:tc>
                  <a:txBody>
                    <a:bodyPr/>
                    <a:lstStyle/>
                    <a:p>
                      <a:pPr>
                        <a:lnSpc>
                          <a:spcPct val="150000"/>
                        </a:lnSpc>
                        <a:spcAft>
                          <a:spcPts val="0"/>
                        </a:spcAft>
                      </a:pPr>
                      <a:r>
                        <a:rPr lang="en-US" sz="1600">
                          <a:effectLst/>
                        </a:rPr>
                        <a:t>.json</a:t>
                      </a:r>
                      <a:endParaRPr lang="en-IN" sz="1600">
                        <a:effectLst/>
                        <a:latin typeface="Calibri" panose="020F0502020204030204" pitchFamily="34" charset="0"/>
                        <a:ea typeface="Calibri" panose="020F0502020204030204" pitchFamily="34" charset="0"/>
                        <a:cs typeface="Shruti" panose="020B0502040204020203" pitchFamily="34" charset="0"/>
                      </a:endParaRPr>
                    </a:p>
                  </a:txBody>
                  <a:tcPr marL="43390" marR="43390" marT="0" marB="0"/>
                </a:tc>
                <a:extLst>
                  <a:ext uri="{0D108BD9-81ED-4DB2-BD59-A6C34878D82A}">
                    <a16:rowId xmlns:a16="http://schemas.microsoft.com/office/drawing/2014/main" val="780889527"/>
                  </a:ext>
                </a:extLst>
              </a:tr>
              <a:tr h="333786">
                <a:tc>
                  <a:txBody>
                    <a:bodyPr/>
                    <a:lstStyle/>
                    <a:p>
                      <a:pPr algn="ctr">
                        <a:lnSpc>
                          <a:spcPct val="150000"/>
                        </a:lnSpc>
                        <a:spcAft>
                          <a:spcPts val="0"/>
                        </a:spcAft>
                      </a:pPr>
                      <a:r>
                        <a:rPr lang="en-US" sz="1600">
                          <a:effectLst/>
                        </a:rPr>
                        <a:t>12</a:t>
                      </a:r>
                      <a:endParaRPr lang="en-IN" sz="1600">
                        <a:effectLst/>
                        <a:latin typeface="Calibri" panose="020F0502020204030204" pitchFamily="34" charset="0"/>
                        <a:ea typeface="Calibri" panose="020F0502020204030204" pitchFamily="34" charset="0"/>
                        <a:cs typeface="Shruti" panose="020B0502040204020203" pitchFamily="34" charset="0"/>
                      </a:endParaRPr>
                    </a:p>
                  </a:txBody>
                  <a:tcPr marL="43390" marR="43390" marT="0" marB="0"/>
                </a:tc>
                <a:tc>
                  <a:txBody>
                    <a:bodyPr/>
                    <a:lstStyle/>
                    <a:p>
                      <a:pPr>
                        <a:lnSpc>
                          <a:spcPct val="150000"/>
                        </a:lnSpc>
                        <a:spcAft>
                          <a:spcPts val="0"/>
                        </a:spcAft>
                      </a:pPr>
                      <a:r>
                        <a:rPr lang="en-US" sz="1600">
                          <a:effectLst/>
                        </a:rPr>
                        <a:t>N-Quads</a:t>
                      </a:r>
                      <a:endParaRPr lang="en-IN" sz="1600">
                        <a:effectLst/>
                        <a:latin typeface="Calibri" panose="020F0502020204030204" pitchFamily="34" charset="0"/>
                        <a:ea typeface="Calibri" panose="020F0502020204030204" pitchFamily="34" charset="0"/>
                        <a:cs typeface="Shruti" panose="020B0502040204020203" pitchFamily="34" charset="0"/>
                      </a:endParaRPr>
                    </a:p>
                  </a:txBody>
                  <a:tcPr marL="43390" marR="43390" marT="0" marB="0"/>
                </a:tc>
                <a:tc>
                  <a:txBody>
                    <a:bodyPr/>
                    <a:lstStyle/>
                    <a:p>
                      <a:pPr>
                        <a:lnSpc>
                          <a:spcPct val="150000"/>
                        </a:lnSpc>
                        <a:spcAft>
                          <a:spcPts val="0"/>
                        </a:spcAft>
                      </a:pPr>
                      <a:r>
                        <a:rPr lang="en-US" sz="1600">
                          <a:effectLst/>
                        </a:rPr>
                        <a:t>.nq</a:t>
                      </a:r>
                      <a:endParaRPr lang="en-IN" sz="1600">
                        <a:effectLst/>
                        <a:latin typeface="Calibri" panose="020F0502020204030204" pitchFamily="34" charset="0"/>
                        <a:ea typeface="Calibri" panose="020F0502020204030204" pitchFamily="34" charset="0"/>
                        <a:cs typeface="Shruti" panose="020B0502040204020203" pitchFamily="34" charset="0"/>
                      </a:endParaRPr>
                    </a:p>
                  </a:txBody>
                  <a:tcPr marL="43390" marR="43390" marT="0" marB="0"/>
                </a:tc>
                <a:extLst>
                  <a:ext uri="{0D108BD9-81ED-4DB2-BD59-A6C34878D82A}">
                    <a16:rowId xmlns:a16="http://schemas.microsoft.com/office/drawing/2014/main" val="4018178627"/>
                  </a:ext>
                </a:extLst>
              </a:tr>
              <a:tr h="333786">
                <a:tc>
                  <a:txBody>
                    <a:bodyPr/>
                    <a:lstStyle/>
                    <a:p>
                      <a:pPr algn="ctr">
                        <a:lnSpc>
                          <a:spcPct val="150000"/>
                        </a:lnSpc>
                        <a:spcAft>
                          <a:spcPts val="0"/>
                        </a:spcAft>
                      </a:pPr>
                      <a:r>
                        <a:rPr lang="en-US" sz="1600">
                          <a:effectLst/>
                        </a:rPr>
                        <a:t>13</a:t>
                      </a:r>
                      <a:endParaRPr lang="en-IN" sz="1600">
                        <a:effectLst/>
                        <a:latin typeface="Calibri" panose="020F0502020204030204" pitchFamily="34" charset="0"/>
                        <a:ea typeface="Calibri" panose="020F0502020204030204" pitchFamily="34" charset="0"/>
                        <a:cs typeface="Shruti" panose="020B0502040204020203" pitchFamily="34" charset="0"/>
                      </a:endParaRPr>
                    </a:p>
                  </a:txBody>
                  <a:tcPr marL="43390" marR="43390" marT="0" marB="0"/>
                </a:tc>
                <a:tc>
                  <a:txBody>
                    <a:bodyPr/>
                    <a:lstStyle/>
                    <a:p>
                      <a:pPr>
                        <a:lnSpc>
                          <a:spcPct val="150000"/>
                        </a:lnSpc>
                        <a:spcAft>
                          <a:spcPts val="0"/>
                        </a:spcAft>
                      </a:pPr>
                      <a:r>
                        <a:rPr lang="en-US" sz="1600">
                          <a:effectLst/>
                        </a:rPr>
                        <a:t>TriG</a:t>
                      </a:r>
                      <a:endParaRPr lang="en-IN" sz="1600">
                        <a:effectLst/>
                        <a:latin typeface="Calibri" panose="020F0502020204030204" pitchFamily="34" charset="0"/>
                        <a:ea typeface="Calibri" panose="020F0502020204030204" pitchFamily="34" charset="0"/>
                        <a:cs typeface="Shruti" panose="020B0502040204020203" pitchFamily="34" charset="0"/>
                      </a:endParaRPr>
                    </a:p>
                  </a:txBody>
                  <a:tcPr marL="43390" marR="43390" marT="0" marB="0"/>
                </a:tc>
                <a:tc>
                  <a:txBody>
                    <a:bodyPr/>
                    <a:lstStyle/>
                    <a:p>
                      <a:pPr>
                        <a:lnSpc>
                          <a:spcPct val="150000"/>
                        </a:lnSpc>
                        <a:spcAft>
                          <a:spcPts val="0"/>
                        </a:spcAft>
                      </a:pPr>
                      <a:r>
                        <a:rPr lang="en-US" sz="1600">
                          <a:effectLst/>
                        </a:rPr>
                        <a:t>.trig</a:t>
                      </a:r>
                      <a:endParaRPr lang="en-IN" sz="1600">
                        <a:effectLst/>
                        <a:latin typeface="Calibri" panose="020F0502020204030204" pitchFamily="34" charset="0"/>
                        <a:ea typeface="Calibri" panose="020F0502020204030204" pitchFamily="34" charset="0"/>
                        <a:cs typeface="Shruti" panose="020B0502040204020203" pitchFamily="34" charset="0"/>
                      </a:endParaRPr>
                    </a:p>
                  </a:txBody>
                  <a:tcPr marL="43390" marR="43390" marT="0" marB="0"/>
                </a:tc>
                <a:extLst>
                  <a:ext uri="{0D108BD9-81ED-4DB2-BD59-A6C34878D82A}">
                    <a16:rowId xmlns:a16="http://schemas.microsoft.com/office/drawing/2014/main" val="1275590762"/>
                  </a:ext>
                </a:extLst>
              </a:tr>
              <a:tr h="333786">
                <a:tc>
                  <a:txBody>
                    <a:bodyPr/>
                    <a:lstStyle/>
                    <a:p>
                      <a:pPr algn="ctr">
                        <a:lnSpc>
                          <a:spcPct val="150000"/>
                        </a:lnSpc>
                        <a:spcAft>
                          <a:spcPts val="0"/>
                        </a:spcAft>
                      </a:pPr>
                      <a:r>
                        <a:rPr lang="en-US" sz="1600">
                          <a:effectLst/>
                        </a:rPr>
                        <a:t>14</a:t>
                      </a:r>
                      <a:endParaRPr lang="en-IN" sz="1600">
                        <a:effectLst/>
                        <a:latin typeface="Calibri" panose="020F0502020204030204" pitchFamily="34" charset="0"/>
                        <a:ea typeface="Calibri" panose="020F0502020204030204" pitchFamily="34" charset="0"/>
                        <a:cs typeface="Shruti" panose="020B0502040204020203" pitchFamily="34" charset="0"/>
                      </a:endParaRPr>
                    </a:p>
                  </a:txBody>
                  <a:tcPr marL="43390" marR="43390" marT="0" marB="0"/>
                </a:tc>
                <a:tc>
                  <a:txBody>
                    <a:bodyPr/>
                    <a:lstStyle/>
                    <a:p>
                      <a:pPr>
                        <a:lnSpc>
                          <a:spcPct val="150000"/>
                        </a:lnSpc>
                        <a:spcAft>
                          <a:spcPts val="0"/>
                        </a:spcAft>
                      </a:pPr>
                      <a:r>
                        <a:rPr lang="en-US" sz="1600">
                          <a:effectLst/>
                        </a:rPr>
                        <a:t>Turtle or Turtle Syntax</a:t>
                      </a:r>
                      <a:endParaRPr lang="en-IN" sz="1600">
                        <a:effectLst/>
                        <a:latin typeface="Calibri" panose="020F0502020204030204" pitchFamily="34" charset="0"/>
                        <a:ea typeface="Calibri" panose="020F0502020204030204" pitchFamily="34" charset="0"/>
                        <a:cs typeface="Shruti" panose="020B0502040204020203" pitchFamily="34" charset="0"/>
                      </a:endParaRPr>
                    </a:p>
                  </a:txBody>
                  <a:tcPr marL="43390" marR="43390" marT="0" marB="0"/>
                </a:tc>
                <a:tc>
                  <a:txBody>
                    <a:bodyPr/>
                    <a:lstStyle/>
                    <a:p>
                      <a:pPr>
                        <a:lnSpc>
                          <a:spcPct val="150000"/>
                        </a:lnSpc>
                        <a:spcAft>
                          <a:spcPts val="0"/>
                        </a:spcAft>
                      </a:pPr>
                      <a:r>
                        <a:rPr lang="en-US" sz="1600">
                          <a:effectLst/>
                        </a:rPr>
                        <a:t>.turtle or .ttl</a:t>
                      </a:r>
                      <a:endParaRPr lang="en-IN" sz="1600">
                        <a:effectLst/>
                        <a:latin typeface="Calibri" panose="020F0502020204030204" pitchFamily="34" charset="0"/>
                        <a:ea typeface="Calibri" panose="020F0502020204030204" pitchFamily="34" charset="0"/>
                        <a:cs typeface="Shruti" panose="020B0502040204020203" pitchFamily="34" charset="0"/>
                      </a:endParaRPr>
                    </a:p>
                  </a:txBody>
                  <a:tcPr marL="43390" marR="43390" marT="0" marB="0"/>
                </a:tc>
                <a:extLst>
                  <a:ext uri="{0D108BD9-81ED-4DB2-BD59-A6C34878D82A}">
                    <a16:rowId xmlns:a16="http://schemas.microsoft.com/office/drawing/2014/main" val="1235591250"/>
                  </a:ext>
                </a:extLst>
              </a:tr>
              <a:tr h="333786">
                <a:tc>
                  <a:txBody>
                    <a:bodyPr/>
                    <a:lstStyle/>
                    <a:p>
                      <a:pPr algn="ctr">
                        <a:lnSpc>
                          <a:spcPct val="150000"/>
                        </a:lnSpc>
                        <a:spcAft>
                          <a:spcPts val="0"/>
                        </a:spcAft>
                      </a:pPr>
                      <a:r>
                        <a:rPr lang="en-US" sz="1600">
                          <a:effectLst/>
                        </a:rPr>
                        <a:t>15</a:t>
                      </a:r>
                      <a:endParaRPr lang="en-IN" sz="1600">
                        <a:effectLst/>
                        <a:latin typeface="Calibri" panose="020F0502020204030204" pitchFamily="34" charset="0"/>
                        <a:ea typeface="Calibri" panose="020F0502020204030204" pitchFamily="34" charset="0"/>
                        <a:cs typeface="Shruti" panose="020B0502040204020203" pitchFamily="34" charset="0"/>
                      </a:endParaRPr>
                    </a:p>
                  </a:txBody>
                  <a:tcPr marL="43390" marR="43390" marT="0" marB="0"/>
                </a:tc>
                <a:tc>
                  <a:txBody>
                    <a:bodyPr/>
                    <a:lstStyle/>
                    <a:p>
                      <a:pPr>
                        <a:lnSpc>
                          <a:spcPct val="150000"/>
                        </a:lnSpc>
                        <a:spcAft>
                          <a:spcPts val="0"/>
                        </a:spcAft>
                      </a:pPr>
                      <a:r>
                        <a:rPr lang="en-US" sz="1600" dirty="0">
                          <a:effectLst/>
                        </a:rPr>
                        <a:t>LaTeX Syntax</a:t>
                      </a:r>
                      <a:endParaRPr lang="en-IN" sz="1600" dirty="0">
                        <a:effectLst/>
                        <a:latin typeface="Calibri" panose="020F0502020204030204" pitchFamily="34" charset="0"/>
                        <a:ea typeface="Calibri" panose="020F0502020204030204" pitchFamily="34" charset="0"/>
                        <a:cs typeface="Shruti" panose="020B0502040204020203" pitchFamily="34" charset="0"/>
                      </a:endParaRPr>
                    </a:p>
                  </a:txBody>
                  <a:tcPr marL="43390" marR="43390" marT="0" marB="0"/>
                </a:tc>
                <a:tc>
                  <a:txBody>
                    <a:bodyPr/>
                    <a:lstStyle/>
                    <a:p>
                      <a:pPr>
                        <a:lnSpc>
                          <a:spcPct val="150000"/>
                        </a:lnSpc>
                        <a:spcAft>
                          <a:spcPts val="0"/>
                        </a:spcAft>
                      </a:pPr>
                      <a:r>
                        <a:rPr lang="en-US" sz="1600" dirty="0">
                          <a:effectLst/>
                        </a:rPr>
                        <a:t>.</a:t>
                      </a:r>
                      <a:r>
                        <a:rPr lang="en-US" sz="1600" dirty="0" err="1">
                          <a:effectLst/>
                        </a:rPr>
                        <a:t>tex</a:t>
                      </a:r>
                      <a:endParaRPr lang="en-IN" sz="1600" dirty="0">
                        <a:effectLst/>
                        <a:latin typeface="Calibri" panose="020F0502020204030204" pitchFamily="34" charset="0"/>
                        <a:ea typeface="Calibri" panose="020F0502020204030204" pitchFamily="34" charset="0"/>
                        <a:cs typeface="Shruti" panose="020B0502040204020203" pitchFamily="34" charset="0"/>
                      </a:endParaRPr>
                    </a:p>
                  </a:txBody>
                  <a:tcPr marL="43390" marR="43390" marT="0" marB="0"/>
                </a:tc>
                <a:extLst>
                  <a:ext uri="{0D108BD9-81ED-4DB2-BD59-A6C34878D82A}">
                    <a16:rowId xmlns:a16="http://schemas.microsoft.com/office/drawing/2014/main" val="1530194568"/>
                  </a:ext>
                </a:extLst>
              </a:tr>
            </a:tbl>
          </a:graphicData>
        </a:graphic>
      </p:graphicFrame>
      <p:sp>
        <p:nvSpPr>
          <p:cNvPr id="4" name="Footer Placeholder 3">
            <a:extLst>
              <a:ext uri="{FF2B5EF4-FFF2-40B4-BE49-F238E27FC236}">
                <a16:creationId xmlns:a16="http://schemas.microsoft.com/office/drawing/2014/main" id="{1A809ED6-60F8-437F-97EE-CFC2DA894DE6}"/>
              </a:ext>
            </a:extLst>
          </p:cNvPr>
          <p:cNvSpPr>
            <a:spLocks noGrp="1"/>
          </p:cNvSpPr>
          <p:nvPr>
            <p:ph type="ftr" sz="quarter" idx="11"/>
          </p:nvPr>
        </p:nvSpPr>
        <p:spPr/>
        <p:txBody>
          <a:bodyPr/>
          <a:lstStyle/>
          <a:p>
            <a:r>
              <a:rPr lang="en-IN"/>
              <a:t>Prepared By: Ronak Panchal</a:t>
            </a:r>
          </a:p>
        </p:txBody>
      </p:sp>
      <p:sp>
        <p:nvSpPr>
          <p:cNvPr id="5" name="Slide Number Placeholder 4">
            <a:extLst>
              <a:ext uri="{FF2B5EF4-FFF2-40B4-BE49-F238E27FC236}">
                <a16:creationId xmlns:a16="http://schemas.microsoft.com/office/drawing/2014/main" id="{50D38520-8CB3-4B87-9847-161B3904731A}"/>
              </a:ext>
            </a:extLst>
          </p:cNvPr>
          <p:cNvSpPr>
            <a:spLocks noGrp="1"/>
          </p:cNvSpPr>
          <p:nvPr>
            <p:ph type="sldNum" sz="quarter" idx="12"/>
          </p:nvPr>
        </p:nvSpPr>
        <p:spPr/>
        <p:txBody>
          <a:bodyPr/>
          <a:lstStyle/>
          <a:p>
            <a:fld id="{55EB95FA-237B-4EA0-82D1-BBD69720AEE9}" type="slidenum">
              <a:rPr lang="en-IN" smtClean="0"/>
              <a:t>27</a:t>
            </a:fld>
            <a:endParaRPr lang="en-IN"/>
          </a:p>
        </p:txBody>
      </p:sp>
    </p:spTree>
    <p:extLst>
      <p:ext uri="{BB962C8B-B14F-4D97-AF65-F5344CB8AC3E}">
        <p14:creationId xmlns:p14="http://schemas.microsoft.com/office/powerpoint/2010/main" val="30951334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E5EA3-209C-4600-A985-94D70B7588A0}"/>
              </a:ext>
            </a:extLst>
          </p:cNvPr>
          <p:cNvSpPr>
            <a:spLocks noGrp="1"/>
          </p:cNvSpPr>
          <p:nvPr>
            <p:ph type="title"/>
          </p:nvPr>
        </p:nvSpPr>
        <p:spPr/>
        <p:txBody>
          <a:bodyPr/>
          <a:lstStyle/>
          <a:p>
            <a:r>
              <a:rPr lang="en-US" dirty="0"/>
              <a:t>Semantic Web Development tools</a:t>
            </a:r>
            <a:endParaRPr lang="en-IN" dirty="0"/>
          </a:p>
        </p:txBody>
      </p:sp>
      <p:sp>
        <p:nvSpPr>
          <p:cNvPr id="3" name="Text Placeholder 2">
            <a:extLst>
              <a:ext uri="{FF2B5EF4-FFF2-40B4-BE49-F238E27FC236}">
                <a16:creationId xmlns:a16="http://schemas.microsoft.com/office/drawing/2014/main" id="{DC6DFCF9-01DA-4B85-A32D-1306C0F77C33}"/>
              </a:ext>
            </a:extLst>
          </p:cNvPr>
          <p:cNvSpPr>
            <a:spLocks noGrp="1"/>
          </p:cNvSpPr>
          <p:nvPr>
            <p:ph type="body" idx="1"/>
          </p:nvPr>
        </p:nvSpPr>
        <p:spPr/>
        <p:txBody>
          <a:bodyPr/>
          <a:lstStyle/>
          <a:p>
            <a:r>
              <a:rPr lang="en-IN" dirty="0"/>
              <a:t>Programming tools</a:t>
            </a:r>
          </a:p>
        </p:txBody>
      </p:sp>
      <p:sp>
        <p:nvSpPr>
          <p:cNvPr id="4" name="Content Placeholder 3">
            <a:extLst>
              <a:ext uri="{FF2B5EF4-FFF2-40B4-BE49-F238E27FC236}">
                <a16:creationId xmlns:a16="http://schemas.microsoft.com/office/drawing/2014/main" id="{1EBD5326-4CEB-429B-B07F-3E74597200DB}"/>
              </a:ext>
            </a:extLst>
          </p:cNvPr>
          <p:cNvSpPr>
            <a:spLocks noGrp="1"/>
          </p:cNvSpPr>
          <p:nvPr>
            <p:ph sz="half" idx="2"/>
          </p:nvPr>
        </p:nvSpPr>
        <p:spPr/>
        <p:txBody>
          <a:bodyPr>
            <a:normAutofit fontScale="92500" lnSpcReduction="10000"/>
          </a:bodyPr>
          <a:lstStyle/>
          <a:p>
            <a:r>
              <a:rPr lang="en-IN" dirty="0" err="1"/>
              <a:t>dotNetRDF</a:t>
            </a:r>
            <a:endParaRPr lang="en-IN" dirty="0"/>
          </a:p>
          <a:p>
            <a:r>
              <a:rPr lang="en-IN" dirty="0"/>
              <a:t>Jena/ARQ</a:t>
            </a:r>
          </a:p>
          <a:p>
            <a:r>
              <a:rPr lang="en-IN" dirty="0" err="1"/>
              <a:t>Rdflib</a:t>
            </a:r>
            <a:endParaRPr lang="en-IN" dirty="0"/>
          </a:p>
          <a:p>
            <a:r>
              <a:rPr lang="en-IN" dirty="0" err="1"/>
              <a:t>RDF.rb</a:t>
            </a:r>
            <a:endParaRPr lang="en-IN" dirty="0"/>
          </a:p>
          <a:p>
            <a:r>
              <a:rPr lang="en-IN" dirty="0" err="1"/>
              <a:t>EasyRdf</a:t>
            </a:r>
            <a:endParaRPr lang="en-IN" dirty="0"/>
          </a:p>
          <a:p>
            <a:r>
              <a:rPr lang="en-IN" dirty="0" err="1"/>
              <a:t>Rdfquery</a:t>
            </a:r>
            <a:endParaRPr lang="en-IN" dirty="0"/>
          </a:p>
          <a:p>
            <a:r>
              <a:rPr lang="en-IN" dirty="0"/>
              <a:t>Redland</a:t>
            </a:r>
          </a:p>
          <a:p>
            <a:r>
              <a:rPr lang="en-IN" dirty="0"/>
              <a:t>OWLAPI</a:t>
            </a:r>
          </a:p>
          <a:p>
            <a:endParaRPr lang="en-IN" dirty="0"/>
          </a:p>
        </p:txBody>
      </p:sp>
      <p:sp>
        <p:nvSpPr>
          <p:cNvPr id="5" name="Text Placeholder 4">
            <a:extLst>
              <a:ext uri="{FF2B5EF4-FFF2-40B4-BE49-F238E27FC236}">
                <a16:creationId xmlns:a16="http://schemas.microsoft.com/office/drawing/2014/main" id="{A1FD8589-E927-4F4E-9BC2-A4F84888F0D7}"/>
              </a:ext>
            </a:extLst>
          </p:cNvPr>
          <p:cNvSpPr>
            <a:spLocks noGrp="1"/>
          </p:cNvSpPr>
          <p:nvPr>
            <p:ph type="body" sz="quarter" idx="3"/>
          </p:nvPr>
        </p:nvSpPr>
        <p:spPr/>
        <p:txBody>
          <a:bodyPr/>
          <a:lstStyle/>
          <a:p>
            <a:r>
              <a:rPr lang="en-IN" dirty="0"/>
              <a:t>Design tools and frameworks</a:t>
            </a:r>
          </a:p>
        </p:txBody>
      </p:sp>
      <p:sp>
        <p:nvSpPr>
          <p:cNvPr id="6" name="Content Placeholder 5">
            <a:extLst>
              <a:ext uri="{FF2B5EF4-FFF2-40B4-BE49-F238E27FC236}">
                <a16:creationId xmlns:a16="http://schemas.microsoft.com/office/drawing/2014/main" id="{E1B46633-00C0-47DD-90A3-DE86A83093F1}"/>
              </a:ext>
            </a:extLst>
          </p:cNvPr>
          <p:cNvSpPr>
            <a:spLocks noGrp="1"/>
          </p:cNvSpPr>
          <p:nvPr>
            <p:ph sz="quarter" idx="4"/>
          </p:nvPr>
        </p:nvSpPr>
        <p:spPr/>
        <p:txBody>
          <a:bodyPr>
            <a:normAutofit fontScale="92500" lnSpcReduction="10000"/>
          </a:bodyPr>
          <a:lstStyle/>
          <a:p>
            <a:r>
              <a:rPr lang="en-IN" dirty="0"/>
              <a:t>Protégé</a:t>
            </a:r>
          </a:p>
          <a:p>
            <a:r>
              <a:rPr lang="en-IN" dirty="0" err="1"/>
              <a:t>WebProtege</a:t>
            </a:r>
            <a:endParaRPr lang="en-IN" dirty="0"/>
          </a:p>
          <a:p>
            <a:r>
              <a:rPr lang="en-IN" dirty="0"/>
              <a:t>Apache Jena </a:t>
            </a:r>
            <a:r>
              <a:rPr lang="en-IN" dirty="0" err="1"/>
              <a:t>Fuskei</a:t>
            </a:r>
            <a:endParaRPr lang="en-IN" dirty="0"/>
          </a:p>
          <a:p>
            <a:r>
              <a:rPr lang="en-IN" dirty="0" err="1"/>
              <a:t>TopBraid</a:t>
            </a:r>
            <a:r>
              <a:rPr lang="en-IN" dirty="0"/>
              <a:t> Composer</a:t>
            </a:r>
          </a:p>
          <a:p>
            <a:r>
              <a:rPr lang="en-IN" dirty="0" err="1"/>
              <a:t>NeOn</a:t>
            </a:r>
            <a:endParaRPr lang="en-IN" dirty="0"/>
          </a:p>
          <a:p>
            <a:r>
              <a:rPr lang="en-IN" dirty="0" err="1"/>
              <a:t>OntoWiki</a:t>
            </a:r>
            <a:endParaRPr lang="en-IN" dirty="0"/>
          </a:p>
          <a:p>
            <a:r>
              <a:rPr lang="en-IN" dirty="0"/>
              <a:t>Semantic </a:t>
            </a:r>
            <a:r>
              <a:rPr lang="en-IN" dirty="0" err="1"/>
              <a:t>MediaWiki</a:t>
            </a:r>
            <a:endParaRPr lang="en-IN" dirty="0"/>
          </a:p>
          <a:p>
            <a:r>
              <a:rPr lang="en-IN" dirty="0"/>
              <a:t>Cubic Web</a:t>
            </a:r>
          </a:p>
          <a:p>
            <a:endParaRPr lang="en-IN" dirty="0"/>
          </a:p>
        </p:txBody>
      </p:sp>
      <p:sp>
        <p:nvSpPr>
          <p:cNvPr id="7" name="Footer Placeholder 6">
            <a:extLst>
              <a:ext uri="{FF2B5EF4-FFF2-40B4-BE49-F238E27FC236}">
                <a16:creationId xmlns:a16="http://schemas.microsoft.com/office/drawing/2014/main" id="{7766A47E-C430-459B-95F5-D72AE287DEDE}"/>
              </a:ext>
            </a:extLst>
          </p:cNvPr>
          <p:cNvSpPr>
            <a:spLocks noGrp="1"/>
          </p:cNvSpPr>
          <p:nvPr>
            <p:ph type="ftr" sz="quarter" idx="11"/>
          </p:nvPr>
        </p:nvSpPr>
        <p:spPr/>
        <p:txBody>
          <a:bodyPr/>
          <a:lstStyle/>
          <a:p>
            <a:r>
              <a:rPr lang="en-IN"/>
              <a:t>Prepared By: Ronak Panchal</a:t>
            </a:r>
          </a:p>
        </p:txBody>
      </p:sp>
      <p:sp>
        <p:nvSpPr>
          <p:cNvPr id="8" name="Slide Number Placeholder 7">
            <a:extLst>
              <a:ext uri="{FF2B5EF4-FFF2-40B4-BE49-F238E27FC236}">
                <a16:creationId xmlns:a16="http://schemas.microsoft.com/office/drawing/2014/main" id="{489CA268-BCF2-44AB-AD27-E9968ADC79BC}"/>
              </a:ext>
            </a:extLst>
          </p:cNvPr>
          <p:cNvSpPr>
            <a:spLocks noGrp="1"/>
          </p:cNvSpPr>
          <p:nvPr>
            <p:ph type="sldNum" sz="quarter" idx="12"/>
          </p:nvPr>
        </p:nvSpPr>
        <p:spPr/>
        <p:txBody>
          <a:bodyPr/>
          <a:lstStyle/>
          <a:p>
            <a:fld id="{55EB95FA-237B-4EA0-82D1-BBD69720AEE9}" type="slidenum">
              <a:rPr lang="en-IN" smtClean="0"/>
              <a:t>28</a:t>
            </a:fld>
            <a:endParaRPr lang="en-IN"/>
          </a:p>
        </p:txBody>
      </p:sp>
    </p:spTree>
    <p:extLst>
      <p:ext uri="{BB962C8B-B14F-4D97-AF65-F5344CB8AC3E}">
        <p14:creationId xmlns:p14="http://schemas.microsoft.com/office/powerpoint/2010/main" val="33114719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2CAF43-F0D6-4463-BEAE-88AC68F8A813}"/>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585DE4D4-C71B-448F-9745-92CDFCE50C88}"/>
              </a:ext>
            </a:extLst>
          </p:cNvPr>
          <p:cNvSpPr>
            <a:spLocks noGrp="1"/>
          </p:cNvSpPr>
          <p:nvPr>
            <p:ph type="body" idx="1"/>
          </p:nvPr>
        </p:nvSpPr>
        <p:spPr/>
        <p:txBody>
          <a:bodyPr/>
          <a:lstStyle/>
          <a:p>
            <a:endParaRPr lang="en-IN"/>
          </a:p>
        </p:txBody>
      </p:sp>
      <p:sp>
        <p:nvSpPr>
          <p:cNvPr id="4" name="Content Placeholder 3">
            <a:extLst>
              <a:ext uri="{FF2B5EF4-FFF2-40B4-BE49-F238E27FC236}">
                <a16:creationId xmlns:a16="http://schemas.microsoft.com/office/drawing/2014/main" id="{1C81ECCE-D34E-481E-9525-AB272610C957}"/>
              </a:ext>
            </a:extLst>
          </p:cNvPr>
          <p:cNvSpPr>
            <a:spLocks noGrp="1"/>
          </p:cNvSpPr>
          <p:nvPr>
            <p:ph sz="half" idx="2"/>
          </p:nvPr>
        </p:nvSpPr>
        <p:spPr/>
        <p:txBody>
          <a:bodyPr/>
          <a:lstStyle/>
          <a:p>
            <a:endParaRPr lang="en-IN"/>
          </a:p>
        </p:txBody>
      </p:sp>
      <p:sp>
        <p:nvSpPr>
          <p:cNvPr id="5" name="Text Placeholder 4">
            <a:extLst>
              <a:ext uri="{FF2B5EF4-FFF2-40B4-BE49-F238E27FC236}">
                <a16:creationId xmlns:a16="http://schemas.microsoft.com/office/drawing/2014/main" id="{BD3A3DB4-1B49-49A0-83FE-09977524D9BE}"/>
              </a:ext>
            </a:extLst>
          </p:cNvPr>
          <p:cNvSpPr>
            <a:spLocks noGrp="1"/>
          </p:cNvSpPr>
          <p:nvPr>
            <p:ph type="body" sz="quarter" idx="3"/>
          </p:nvPr>
        </p:nvSpPr>
        <p:spPr/>
        <p:txBody>
          <a:bodyPr/>
          <a:lstStyle/>
          <a:p>
            <a:endParaRPr lang="en-IN"/>
          </a:p>
        </p:txBody>
      </p:sp>
      <p:sp>
        <p:nvSpPr>
          <p:cNvPr id="6" name="Content Placeholder 5">
            <a:extLst>
              <a:ext uri="{FF2B5EF4-FFF2-40B4-BE49-F238E27FC236}">
                <a16:creationId xmlns:a16="http://schemas.microsoft.com/office/drawing/2014/main" id="{044DC240-9F9E-437F-924B-265A460D0F3A}"/>
              </a:ext>
            </a:extLst>
          </p:cNvPr>
          <p:cNvSpPr>
            <a:spLocks noGrp="1"/>
          </p:cNvSpPr>
          <p:nvPr>
            <p:ph sz="quarter" idx="4"/>
          </p:nvPr>
        </p:nvSpPr>
        <p:spPr/>
        <p:txBody>
          <a:bodyPr/>
          <a:lstStyle/>
          <a:p>
            <a:endParaRPr lang="en-IN"/>
          </a:p>
        </p:txBody>
      </p:sp>
      <p:sp>
        <p:nvSpPr>
          <p:cNvPr id="7" name="Footer Placeholder 6">
            <a:extLst>
              <a:ext uri="{FF2B5EF4-FFF2-40B4-BE49-F238E27FC236}">
                <a16:creationId xmlns:a16="http://schemas.microsoft.com/office/drawing/2014/main" id="{B0C00459-9E8A-498A-A619-1001A3D01E77}"/>
              </a:ext>
            </a:extLst>
          </p:cNvPr>
          <p:cNvSpPr>
            <a:spLocks noGrp="1"/>
          </p:cNvSpPr>
          <p:nvPr>
            <p:ph type="ftr" sz="quarter" idx="11"/>
          </p:nvPr>
        </p:nvSpPr>
        <p:spPr/>
        <p:txBody>
          <a:bodyPr/>
          <a:lstStyle/>
          <a:p>
            <a:r>
              <a:rPr lang="en-IN"/>
              <a:t>Prepared By: Ronak Panchal</a:t>
            </a:r>
          </a:p>
        </p:txBody>
      </p:sp>
      <p:sp>
        <p:nvSpPr>
          <p:cNvPr id="8" name="Slide Number Placeholder 7">
            <a:extLst>
              <a:ext uri="{FF2B5EF4-FFF2-40B4-BE49-F238E27FC236}">
                <a16:creationId xmlns:a16="http://schemas.microsoft.com/office/drawing/2014/main" id="{60C71BEF-1EF2-465D-A1CD-214332B97B79}"/>
              </a:ext>
            </a:extLst>
          </p:cNvPr>
          <p:cNvSpPr>
            <a:spLocks noGrp="1"/>
          </p:cNvSpPr>
          <p:nvPr>
            <p:ph type="sldNum" sz="quarter" idx="12"/>
          </p:nvPr>
        </p:nvSpPr>
        <p:spPr/>
        <p:txBody>
          <a:bodyPr/>
          <a:lstStyle/>
          <a:p>
            <a:fld id="{55EB95FA-237B-4EA0-82D1-BBD69720AEE9}" type="slidenum">
              <a:rPr lang="en-IN" smtClean="0"/>
              <a:t>29</a:t>
            </a:fld>
            <a:endParaRPr lang="en-IN"/>
          </a:p>
        </p:txBody>
      </p:sp>
      <p:pic>
        <p:nvPicPr>
          <p:cNvPr id="12" name="Picture 11">
            <a:extLst>
              <a:ext uri="{FF2B5EF4-FFF2-40B4-BE49-F238E27FC236}">
                <a16:creationId xmlns:a16="http://schemas.microsoft.com/office/drawing/2014/main" id="{74063742-659B-4B2A-ACEB-D32971B30383}"/>
              </a:ext>
            </a:extLst>
          </p:cNvPr>
          <p:cNvPicPr>
            <a:picLocks noChangeAspect="1"/>
          </p:cNvPicPr>
          <p:nvPr/>
        </p:nvPicPr>
        <p:blipFill rotWithShape="1">
          <a:blip r:embed="rId2"/>
          <a:srcRect l="3695" r="5543" b="7225"/>
          <a:stretch/>
        </p:blipFill>
        <p:spPr>
          <a:xfrm>
            <a:off x="450574" y="1674"/>
            <a:ext cx="11065565" cy="6359370"/>
          </a:xfrm>
          <a:prstGeom prst="rect">
            <a:avLst/>
          </a:prstGeom>
        </p:spPr>
      </p:pic>
    </p:spTree>
    <p:extLst>
      <p:ext uri="{BB962C8B-B14F-4D97-AF65-F5344CB8AC3E}">
        <p14:creationId xmlns:p14="http://schemas.microsoft.com/office/powerpoint/2010/main" val="21396974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C27FC-8053-42ED-BD5E-992013699578}"/>
              </a:ext>
            </a:extLst>
          </p:cNvPr>
          <p:cNvSpPr>
            <a:spLocks noGrp="1"/>
          </p:cNvSpPr>
          <p:nvPr>
            <p:ph type="title"/>
          </p:nvPr>
        </p:nvSpPr>
        <p:spPr/>
        <p:txBody>
          <a:bodyPr/>
          <a:lstStyle/>
          <a:p>
            <a:endParaRPr lang="en-IN" dirty="0"/>
          </a:p>
        </p:txBody>
      </p:sp>
      <p:sp>
        <p:nvSpPr>
          <p:cNvPr id="3" name="Content Placeholder 2">
            <a:extLst>
              <a:ext uri="{FF2B5EF4-FFF2-40B4-BE49-F238E27FC236}">
                <a16:creationId xmlns:a16="http://schemas.microsoft.com/office/drawing/2014/main" id="{A42309B7-3C77-436B-A1D8-18E0EE273A66}"/>
              </a:ext>
            </a:extLst>
          </p:cNvPr>
          <p:cNvSpPr>
            <a:spLocks noGrp="1"/>
          </p:cNvSpPr>
          <p:nvPr>
            <p:ph sz="quarter" idx="13"/>
          </p:nvPr>
        </p:nvSpPr>
        <p:spPr/>
        <p:txBody>
          <a:bodyPr/>
          <a:lstStyle/>
          <a:p>
            <a:endParaRPr lang="en-IN"/>
          </a:p>
        </p:txBody>
      </p:sp>
      <p:sp>
        <p:nvSpPr>
          <p:cNvPr id="4" name="Footer Placeholder 3">
            <a:extLst>
              <a:ext uri="{FF2B5EF4-FFF2-40B4-BE49-F238E27FC236}">
                <a16:creationId xmlns:a16="http://schemas.microsoft.com/office/drawing/2014/main" id="{C6559EA1-D7B6-4ABF-A561-AC9B66CCEF34}"/>
              </a:ext>
            </a:extLst>
          </p:cNvPr>
          <p:cNvSpPr>
            <a:spLocks noGrp="1"/>
          </p:cNvSpPr>
          <p:nvPr>
            <p:ph type="ftr" sz="quarter" idx="11"/>
          </p:nvPr>
        </p:nvSpPr>
        <p:spPr/>
        <p:txBody>
          <a:bodyPr/>
          <a:lstStyle/>
          <a:p>
            <a:r>
              <a:rPr lang="en-IN"/>
              <a:t>Prepared By: Ronak Panchal</a:t>
            </a:r>
          </a:p>
        </p:txBody>
      </p:sp>
      <p:sp>
        <p:nvSpPr>
          <p:cNvPr id="5" name="Slide Number Placeholder 4">
            <a:extLst>
              <a:ext uri="{FF2B5EF4-FFF2-40B4-BE49-F238E27FC236}">
                <a16:creationId xmlns:a16="http://schemas.microsoft.com/office/drawing/2014/main" id="{69C6E013-7398-4730-975A-B636742C43A1}"/>
              </a:ext>
            </a:extLst>
          </p:cNvPr>
          <p:cNvSpPr>
            <a:spLocks noGrp="1"/>
          </p:cNvSpPr>
          <p:nvPr>
            <p:ph type="sldNum" sz="quarter" idx="12"/>
          </p:nvPr>
        </p:nvSpPr>
        <p:spPr/>
        <p:txBody>
          <a:bodyPr/>
          <a:lstStyle/>
          <a:p>
            <a:fld id="{55EB95FA-237B-4EA0-82D1-BBD69720AEE9}" type="slidenum">
              <a:rPr lang="en-IN" smtClean="0"/>
              <a:t>3</a:t>
            </a:fld>
            <a:endParaRPr lang="en-IN"/>
          </a:p>
        </p:txBody>
      </p:sp>
      <p:pic>
        <p:nvPicPr>
          <p:cNvPr id="2050" name="Picture 2" descr="Web 1.0 2.0 3.0 - Sian's NET">
            <a:extLst>
              <a:ext uri="{FF2B5EF4-FFF2-40B4-BE49-F238E27FC236}">
                <a16:creationId xmlns:a16="http://schemas.microsoft.com/office/drawing/2014/main" id="{774947D6-5465-427F-80D0-3B62E8BC222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0617"/>
          <a:stretch/>
        </p:blipFill>
        <p:spPr bwMode="auto">
          <a:xfrm>
            <a:off x="0" y="0"/>
            <a:ext cx="12192000" cy="635635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64C5D81A-E215-4690-A445-885B1A18956D}"/>
              </a:ext>
            </a:extLst>
          </p:cNvPr>
          <p:cNvSpPr/>
          <p:nvPr/>
        </p:nvSpPr>
        <p:spPr>
          <a:xfrm>
            <a:off x="9982200" y="5419576"/>
            <a:ext cx="1778000" cy="8374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Current Era</a:t>
            </a:r>
            <a:endParaRPr lang="en-IN" sz="2400" dirty="0"/>
          </a:p>
        </p:txBody>
      </p:sp>
    </p:spTree>
    <p:extLst>
      <p:ext uri="{BB962C8B-B14F-4D97-AF65-F5344CB8AC3E}">
        <p14:creationId xmlns:p14="http://schemas.microsoft.com/office/powerpoint/2010/main" val="22960249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77B85E-F1C4-489B-8AEC-883E31CB05C2}"/>
              </a:ext>
            </a:extLst>
          </p:cNvPr>
          <p:cNvSpPr>
            <a:spLocks noGrp="1"/>
          </p:cNvSpPr>
          <p:nvPr>
            <p:ph type="title"/>
          </p:nvPr>
        </p:nvSpPr>
        <p:spPr/>
        <p:txBody>
          <a:bodyPr/>
          <a:lstStyle/>
          <a:p>
            <a:r>
              <a:rPr lang="en-US" dirty="0"/>
              <a:t>Introduction to protégé editor</a:t>
            </a:r>
            <a:endParaRPr lang="en-IN" dirty="0"/>
          </a:p>
        </p:txBody>
      </p:sp>
      <p:sp>
        <p:nvSpPr>
          <p:cNvPr id="3" name="Content Placeholder 2">
            <a:extLst>
              <a:ext uri="{FF2B5EF4-FFF2-40B4-BE49-F238E27FC236}">
                <a16:creationId xmlns:a16="http://schemas.microsoft.com/office/drawing/2014/main" id="{3B216D06-AA8A-4BAC-B81A-18480BAD9758}"/>
              </a:ext>
            </a:extLst>
          </p:cNvPr>
          <p:cNvSpPr>
            <a:spLocks noGrp="1"/>
          </p:cNvSpPr>
          <p:nvPr>
            <p:ph sz="quarter" idx="13"/>
          </p:nvPr>
        </p:nvSpPr>
        <p:spPr>
          <a:xfrm>
            <a:off x="1022107" y="2063396"/>
            <a:ext cx="10058400" cy="3311189"/>
          </a:xfrm>
        </p:spPr>
        <p:txBody>
          <a:bodyPr>
            <a:normAutofit/>
          </a:bodyPr>
          <a:lstStyle/>
          <a:p>
            <a:pPr lvl="1">
              <a:buFont typeface="Arial" panose="020B0604020202020204" pitchFamily="34" charset="0"/>
              <a:buChar char="•"/>
            </a:pPr>
            <a:r>
              <a:rPr lang="en-US" sz="2800" dirty="0"/>
              <a:t>Developed by  Biomedical Informatics Research, Stanford University, USA </a:t>
            </a:r>
          </a:p>
          <a:p>
            <a:pPr lvl="1">
              <a:buFont typeface="Arial" panose="020B0604020202020204" pitchFamily="34" charset="0"/>
              <a:buChar char="•"/>
            </a:pPr>
            <a:r>
              <a:rPr lang="en-US" sz="2800" dirty="0"/>
              <a:t>It release in 11 November 1999; 20 years ago</a:t>
            </a:r>
          </a:p>
          <a:p>
            <a:pPr lvl="1">
              <a:buFont typeface="Arial" panose="020B0604020202020204" pitchFamily="34" charset="0"/>
              <a:buChar char="•"/>
            </a:pPr>
            <a:r>
              <a:rPr lang="en-US" sz="2800" dirty="0"/>
              <a:t>Has a large user community (</a:t>
            </a:r>
            <a:r>
              <a:rPr lang="en-US" sz="2800" dirty="0" err="1"/>
              <a:t>approx</a:t>
            </a:r>
            <a:r>
              <a:rPr lang="en-US" sz="2800" dirty="0"/>
              <a:t> 300k),</a:t>
            </a:r>
          </a:p>
          <a:p>
            <a:pPr lvl="1">
              <a:buFont typeface="Arial" panose="020B0604020202020204" pitchFamily="34" charset="0"/>
              <a:buChar char="•"/>
            </a:pPr>
            <a:r>
              <a:rPr lang="en-US" sz="2800" dirty="0"/>
              <a:t>Free, open source ontology editor and knowledge-base framework</a:t>
            </a:r>
          </a:p>
          <a:p>
            <a:pPr lvl="1">
              <a:buFont typeface="Arial" panose="020B0604020202020204" pitchFamily="34" charset="0"/>
              <a:buChar char="•"/>
            </a:pPr>
            <a:r>
              <a:rPr lang="en-US" sz="2800" dirty="0"/>
              <a:t>Download from </a:t>
            </a:r>
            <a:r>
              <a:rPr lang="en-IN" sz="2800" dirty="0">
                <a:hlinkClick r:id="rId2"/>
              </a:rPr>
              <a:t>https://protege.stanford.edu/</a:t>
            </a:r>
            <a:endParaRPr lang="en-US" sz="2800" dirty="0"/>
          </a:p>
          <a:p>
            <a:endParaRPr lang="en-IN" dirty="0"/>
          </a:p>
        </p:txBody>
      </p:sp>
      <p:sp>
        <p:nvSpPr>
          <p:cNvPr id="4" name="Footer Placeholder 3">
            <a:extLst>
              <a:ext uri="{FF2B5EF4-FFF2-40B4-BE49-F238E27FC236}">
                <a16:creationId xmlns:a16="http://schemas.microsoft.com/office/drawing/2014/main" id="{C874B6F8-5C28-4252-90DA-8B51AB2A23F3}"/>
              </a:ext>
            </a:extLst>
          </p:cNvPr>
          <p:cNvSpPr>
            <a:spLocks noGrp="1"/>
          </p:cNvSpPr>
          <p:nvPr>
            <p:ph type="ftr" sz="quarter" idx="11"/>
          </p:nvPr>
        </p:nvSpPr>
        <p:spPr/>
        <p:txBody>
          <a:bodyPr/>
          <a:lstStyle/>
          <a:p>
            <a:r>
              <a:rPr lang="en-IN"/>
              <a:t>Prepared By: Ronak Panchal</a:t>
            </a:r>
          </a:p>
        </p:txBody>
      </p:sp>
      <p:sp>
        <p:nvSpPr>
          <p:cNvPr id="5" name="Slide Number Placeholder 4">
            <a:extLst>
              <a:ext uri="{FF2B5EF4-FFF2-40B4-BE49-F238E27FC236}">
                <a16:creationId xmlns:a16="http://schemas.microsoft.com/office/drawing/2014/main" id="{4A62B0EB-C109-40D9-AA90-873A67CBAF71}"/>
              </a:ext>
            </a:extLst>
          </p:cNvPr>
          <p:cNvSpPr>
            <a:spLocks noGrp="1"/>
          </p:cNvSpPr>
          <p:nvPr>
            <p:ph type="sldNum" sz="quarter" idx="12"/>
          </p:nvPr>
        </p:nvSpPr>
        <p:spPr/>
        <p:txBody>
          <a:bodyPr/>
          <a:lstStyle/>
          <a:p>
            <a:fld id="{55EB95FA-237B-4EA0-82D1-BBD69720AEE9}" type="slidenum">
              <a:rPr lang="en-IN" smtClean="0"/>
              <a:t>30</a:t>
            </a:fld>
            <a:endParaRPr lang="en-IN"/>
          </a:p>
        </p:txBody>
      </p:sp>
      <p:pic>
        <p:nvPicPr>
          <p:cNvPr id="6" name="Picture 5">
            <a:extLst>
              <a:ext uri="{FF2B5EF4-FFF2-40B4-BE49-F238E27FC236}">
                <a16:creationId xmlns:a16="http://schemas.microsoft.com/office/drawing/2014/main" id="{E3A6CE14-4433-4F54-B3E9-94A485F0605C}"/>
              </a:ext>
            </a:extLst>
          </p:cNvPr>
          <p:cNvPicPr>
            <a:picLocks noChangeAspect="1"/>
          </p:cNvPicPr>
          <p:nvPr/>
        </p:nvPicPr>
        <p:blipFill rotWithShape="1">
          <a:blip r:embed="rId3"/>
          <a:srcRect l="34861" t="59511" r="33125" b="16179"/>
          <a:stretch/>
        </p:blipFill>
        <p:spPr>
          <a:xfrm>
            <a:off x="8452325" y="4637802"/>
            <a:ext cx="3398125" cy="1450757"/>
          </a:xfrm>
          <a:prstGeom prst="rect">
            <a:avLst/>
          </a:prstGeom>
        </p:spPr>
      </p:pic>
    </p:spTree>
    <p:extLst>
      <p:ext uri="{BB962C8B-B14F-4D97-AF65-F5344CB8AC3E}">
        <p14:creationId xmlns:p14="http://schemas.microsoft.com/office/powerpoint/2010/main" val="18414247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EDDAAD-51DA-4509-8706-CC76952856CA}"/>
              </a:ext>
            </a:extLst>
          </p:cNvPr>
          <p:cNvSpPr>
            <a:spLocks noGrp="1"/>
          </p:cNvSpPr>
          <p:nvPr>
            <p:ph type="title"/>
          </p:nvPr>
        </p:nvSpPr>
        <p:spPr/>
        <p:txBody>
          <a:bodyPr/>
          <a:lstStyle/>
          <a:p>
            <a:r>
              <a:rPr lang="en-US" dirty="0"/>
              <a:t>Introduction to protégé editor (continue…)</a:t>
            </a:r>
            <a:endParaRPr lang="en-IN" dirty="0"/>
          </a:p>
        </p:txBody>
      </p:sp>
      <p:sp>
        <p:nvSpPr>
          <p:cNvPr id="3" name="Content Placeholder 2">
            <a:extLst>
              <a:ext uri="{FF2B5EF4-FFF2-40B4-BE49-F238E27FC236}">
                <a16:creationId xmlns:a16="http://schemas.microsoft.com/office/drawing/2014/main" id="{A86523C5-E289-4F20-A98E-FF0F3A17076E}"/>
              </a:ext>
            </a:extLst>
          </p:cNvPr>
          <p:cNvSpPr>
            <a:spLocks noGrp="1"/>
          </p:cNvSpPr>
          <p:nvPr>
            <p:ph sz="quarter" idx="13"/>
          </p:nvPr>
        </p:nvSpPr>
        <p:spPr>
          <a:xfrm>
            <a:off x="1097280" y="2063396"/>
            <a:ext cx="9983227" cy="3311189"/>
          </a:xfrm>
        </p:spPr>
        <p:txBody>
          <a:bodyPr/>
          <a:lstStyle/>
          <a:p>
            <a:pPr lvl="1">
              <a:buFont typeface="Arial" panose="020B0604020202020204" pitchFamily="34" charset="0"/>
              <a:buChar char="•"/>
            </a:pPr>
            <a:r>
              <a:rPr lang="en-US" sz="2800" dirty="0"/>
              <a:t>Based on Java, is extensible,</a:t>
            </a:r>
          </a:p>
          <a:p>
            <a:pPr lvl="1">
              <a:buFont typeface="Arial" panose="020B0604020202020204" pitchFamily="34" charset="0"/>
              <a:buChar char="•"/>
            </a:pPr>
            <a:r>
              <a:rPr lang="en-IN" sz="2800" dirty="0"/>
              <a:t>Provides a plug-and-play environment</a:t>
            </a:r>
          </a:p>
          <a:p>
            <a:pPr lvl="1">
              <a:buFont typeface="Arial" panose="020B0604020202020204" pitchFamily="34" charset="0"/>
              <a:buChar char="•"/>
            </a:pPr>
            <a:r>
              <a:rPr lang="en-US" sz="2800" dirty="0"/>
              <a:t>Supported by a strong community of developers and academic, government and corporate users</a:t>
            </a:r>
          </a:p>
          <a:p>
            <a:endParaRPr lang="en-IN" dirty="0"/>
          </a:p>
        </p:txBody>
      </p:sp>
      <p:sp>
        <p:nvSpPr>
          <p:cNvPr id="4" name="Footer Placeholder 3">
            <a:extLst>
              <a:ext uri="{FF2B5EF4-FFF2-40B4-BE49-F238E27FC236}">
                <a16:creationId xmlns:a16="http://schemas.microsoft.com/office/drawing/2014/main" id="{24AE62DE-730A-495E-818C-CEB78474D711}"/>
              </a:ext>
            </a:extLst>
          </p:cNvPr>
          <p:cNvSpPr>
            <a:spLocks noGrp="1"/>
          </p:cNvSpPr>
          <p:nvPr>
            <p:ph type="ftr" sz="quarter" idx="11"/>
          </p:nvPr>
        </p:nvSpPr>
        <p:spPr/>
        <p:txBody>
          <a:bodyPr/>
          <a:lstStyle/>
          <a:p>
            <a:r>
              <a:rPr lang="en-IN"/>
              <a:t>Prepared By: Ronak Panchal</a:t>
            </a:r>
          </a:p>
        </p:txBody>
      </p:sp>
      <p:sp>
        <p:nvSpPr>
          <p:cNvPr id="5" name="Slide Number Placeholder 4">
            <a:extLst>
              <a:ext uri="{FF2B5EF4-FFF2-40B4-BE49-F238E27FC236}">
                <a16:creationId xmlns:a16="http://schemas.microsoft.com/office/drawing/2014/main" id="{FA4312C6-2669-4B62-9B53-11A892487010}"/>
              </a:ext>
            </a:extLst>
          </p:cNvPr>
          <p:cNvSpPr>
            <a:spLocks noGrp="1"/>
          </p:cNvSpPr>
          <p:nvPr>
            <p:ph type="sldNum" sz="quarter" idx="12"/>
          </p:nvPr>
        </p:nvSpPr>
        <p:spPr/>
        <p:txBody>
          <a:bodyPr/>
          <a:lstStyle/>
          <a:p>
            <a:fld id="{55EB95FA-237B-4EA0-82D1-BBD69720AEE9}" type="slidenum">
              <a:rPr lang="en-IN" smtClean="0"/>
              <a:t>31</a:t>
            </a:fld>
            <a:endParaRPr lang="en-IN"/>
          </a:p>
        </p:txBody>
      </p:sp>
      <p:pic>
        <p:nvPicPr>
          <p:cNvPr id="8194" name="Picture 2" descr="Java (programming language) - Wikipedia">
            <a:extLst>
              <a:ext uri="{FF2B5EF4-FFF2-40B4-BE49-F238E27FC236}">
                <a16:creationId xmlns:a16="http://schemas.microsoft.com/office/drawing/2014/main" id="{8A8760A1-FE5B-42E0-8058-B6078E2186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94175" y="3632759"/>
            <a:ext cx="1312025" cy="239964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1BFBBBEE-1140-4A6B-BC0C-4C7996A95201}"/>
              </a:ext>
            </a:extLst>
          </p:cNvPr>
          <p:cNvPicPr>
            <a:picLocks noChangeAspect="1"/>
          </p:cNvPicPr>
          <p:nvPr/>
        </p:nvPicPr>
        <p:blipFill rotWithShape="1">
          <a:blip r:embed="rId3"/>
          <a:srcRect l="34861" t="59511" r="33125" b="16179"/>
          <a:stretch/>
        </p:blipFill>
        <p:spPr>
          <a:xfrm>
            <a:off x="604318" y="4445666"/>
            <a:ext cx="3081867" cy="1315738"/>
          </a:xfrm>
          <a:prstGeom prst="rect">
            <a:avLst/>
          </a:prstGeom>
        </p:spPr>
      </p:pic>
    </p:spTree>
    <p:extLst>
      <p:ext uri="{BB962C8B-B14F-4D97-AF65-F5344CB8AC3E}">
        <p14:creationId xmlns:p14="http://schemas.microsoft.com/office/powerpoint/2010/main" val="82384455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CFCC58-BE2D-4DEF-B659-12D8BC117A56}"/>
              </a:ext>
            </a:extLst>
          </p:cNvPr>
          <p:cNvSpPr>
            <a:spLocks noGrp="1"/>
          </p:cNvSpPr>
          <p:nvPr>
            <p:ph type="title"/>
          </p:nvPr>
        </p:nvSpPr>
        <p:spPr/>
        <p:txBody>
          <a:bodyPr/>
          <a:lstStyle/>
          <a:p>
            <a:r>
              <a:rPr lang="en-US" dirty="0"/>
              <a:t>What can you do with Protégé?</a:t>
            </a:r>
            <a:endParaRPr lang="en-IN" dirty="0"/>
          </a:p>
        </p:txBody>
      </p:sp>
      <p:sp>
        <p:nvSpPr>
          <p:cNvPr id="3" name="Content Placeholder 2">
            <a:extLst>
              <a:ext uri="{FF2B5EF4-FFF2-40B4-BE49-F238E27FC236}">
                <a16:creationId xmlns:a16="http://schemas.microsoft.com/office/drawing/2014/main" id="{C39DF59A-64A3-45F5-A3E6-EFAD203D612F}"/>
              </a:ext>
            </a:extLst>
          </p:cNvPr>
          <p:cNvSpPr>
            <a:spLocks noGrp="1"/>
          </p:cNvSpPr>
          <p:nvPr>
            <p:ph sz="quarter" idx="13"/>
          </p:nvPr>
        </p:nvSpPr>
        <p:spPr>
          <a:xfrm>
            <a:off x="6248400" y="1938595"/>
            <a:ext cx="5943600" cy="4223117"/>
          </a:xfrm>
        </p:spPr>
        <p:txBody>
          <a:bodyPr>
            <a:normAutofit/>
          </a:bodyPr>
          <a:lstStyle/>
          <a:p>
            <a:pPr lvl="1">
              <a:buFont typeface="Arial" panose="020B0604020202020204" pitchFamily="34" charset="0"/>
              <a:buChar char="•"/>
            </a:pPr>
            <a:r>
              <a:rPr lang="en-US" sz="2800" dirty="0"/>
              <a:t>Create a new ontology from scratch</a:t>
            </a:r>
          </a:p>
          <a:p>
            <a:pPr lvl="1">
              <a:buFont typeface="Arial" panose="020B0604020202020204" pitchFamily="34" charset="0"/>
              <a:buChar char="•"/>
            </a:pPr>
            <a:r>
              <a:rPr lang="en-US" sz="2800" dirty="0"/>
              <a:t>Download and extend an existing ontology</a:t>
            </a:r>
          </a:p>
          <a:p>
            <a:pPr lvl="1">
              <a:buFont typeface="Arial" panose="020B0604020202020204" pitchFamily="34" charset="0"/>
              <a:buChar char="•"/>
            </a:pPr>
            <a:r>
              <a:rPr lang="en-US" sz="2800" dirty="0"/>
              <a:t>Export ontologies in a variety of formats </a:t>
            </a:r>
          </a:p>
          <a:p>
            <a:pPr lvl="2">
              <a:buFont typeface="Wingdings" panose="05000000000000000000" pitchFamily="2" charset="2"/>
              <a:buChar char="ü"/>
            </a:pPr>
            <a:r>
              <a:rPr lang="en-US" sz="2400" dirty="0"/>
              <a:t>OWL</a:t>
            </a:r>
          </a:p>
          <a:p>
            <a:pPr lvl="2">
              <a:buFont typeface="Wingdings" panose="05000000000000000000" pitchFamily="2" charset="2"/>
              <a:buChar char="ü"/>
            </a:pPr>
            <a:r>
              <a:rPr lang="en-US" sz="2400" dirty="0"/>
              <a:t>RDF</a:t>
            </a:r>
          </a:p>
          <a:p>
            <a:pPr lvl="2">
              <a:buFont typeface="Wingdings" panose="05000000000000000000" pitchFamily="2" charset="2"/>
              <a:buChar char="ü"/>
            </a:pPr>
            <a:r>
              <a:rPr lang="en-US" sz="2400" dirty="0"/>
              <a:t>XML Schema</a:t>
            </a:r>
            <a:endParaRPr lang="en-IN" sz="2400" dirty="0"/>
          </a:p>
        </p:txBody>
      </p:sp>
      <p:sp>
        <p:nvSpPr>
          <p:cNvPr id="4" name="Footer Placeholder 3">
            <a:extLst>
              <a:ext uri="{FF2B5EF4-FFF2-40B4-BE49-F238E27FC236}">
                <a16:creationId xmlns:a16="http://schemas.microsoft.com/office/drawing/2014/main" id="{44834A13-A9DA-481D-957D-85198F2A8133}"/>
              </a:ext>
            </a:extLst>
          </p:cNvPr>
          <p:cNvSpPr>
            <a:spLocks noGrp="1"/>
          </p:cNvSpPr>
          <p:nvPr>
            <p:ph type="ftr" sz="quarter" idx="11"/>
          </p:nvPr>
        </p:nvSpPr>
        <p:spPr/>
        <p:txBody>
          <a:bodyPr/>
          <a:lstStyle/>
          <a:p>
            <a:r>
              <a:rPr lang="en-IN"/>
              <a:t>Prepared By: Ronak Panchal</a:t>
            </a:r>
          </a:p>
        </p:txBody>
      </p:sp>
      <p:sp>
        <p:nvSpPr>
          <p:cNvPr id="5" name="Slide Number Placeholder 4">
            <a:extLst>
              <a:ext uri="{FF2B5EF4-FFF2-40B4-BE49-F238E27FC236}">
                <a16:creationId xmlns:a16="http://schemas.microsoft.com/office/drawing/2014/main" id="{E2771466-7458-4625-BC9D-1793DEE757D4}"/>
              </a:ext>
            </a:extLst>
          </p:cNvPr>
          <p:cNvSpPr>
            <a:spLocks noGrp="1"/>
          </p:cNvSpPr>
          <p:nvPr>
            <p:ph type="sldNum" sz="quarter" idx="12"/>
          </p:nvPr>
        </p:nvSpPr>
        <p:spPr/>
        <p:txBody>
          <a:bodyPr/>
          <a:lstStyle/>
          <a:p>
            <a:fld id="{55EB95FA-237B-4EA0-82D1-BBD69720AEE9}" type="slidenum">
              <a:rPr lang="en-IN" smtClean="0"/>
              <a:t>32</a:t>
            </a:fld>
            <a:endParaRPr lang="en-IN"/>
          </a:p>
        </p:txBody>
      </p:sp>
      <p:pic>
        <p:nvPicPr>
          <p:cNvPr id="7" name="Picture 6">
            <a:extLst>
              <a:ext uri="{FF2B5EF4-FFF2-40B4-BE49-F238E27FC236}">
                <a16:creationId xmlns:a16="http://schemas.microsoft.com/office/drawing/2014/main" id="{2FDDA240-2AE3-4579-8DD9-6BF4A09789CE}"/>
              </a:ext>
            </a:extLst>
          </p:cNvPr>
          <p:cNvPicPr>
            <a:picLocks noChangeAspect="1"/>
          </p:cNvPicPr>
          <p:nvPr/>
        </p:nvPicPr>
        <p:blipFill rotWithShape="1">
          <a:blip r:embed="rId2"/>
          <a:srcRect l="17778" t="16773" r="21250" b="18750"/>
          <a:stretch/>
        </p:blipFill>
        <p:spPr>
          <a:xfrm>
            <a:off x="182880" y="1938595"/>
            <a:ext cx="5943600" cy="4319954"/>
          </a:xfrm>
          <a:prstGeom prst="rect">
            <a:avLst/>
          </a:prstGeom>
          <a:ln w="19050">
            <a:solidFill>
              <a:schemeClr val="accent1">
                <a:lumMod val="50000"/>
              </a:schemeClr>
            </a:solidFill>
          </a:ln>
        </p:spPr>
      </p:pic>
    </p:spTree>
    <p:extLst>
      <p:ext uri="{BB962C8B-B14F-4D97-AF65-F5344CB8AC3E}">
        <p14:creationId xmlns:p14="http://schemas.microsoft.com/office/powerpoint/2010/main" val="348326768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A8AE0E-D4B1-4FE9-A404-33AFB7067711}"/>
              </a:ext>
            </a:extLst>
          </p:cNvPr>
          <p:cNvSpPr>
            <a:spLocks noGrp="1"/>
          </p:cNvSpPr>
          <p:nvPr>
            <p:ph type="title"/>
          </p:nvPr>
        </p:nvSpPr>
        <p:spPr/>
        <p:txBody>
          <a:bodyPr/>
          <a:lstStyle/>
          <a:p>
            <a:r>
              <a:rPr lang="en-US" dirty="0"/>
              <a:t>Entity – Relationship Diagram</a:t>
            </a:r>
            <a:endParaRPr lang="en-IN" dirty="0"/>
          </a:p>
        </p:txBody>
      </p:sp>
      <p:pic>
        <p:nvPicPr>
          <p:cNvPr id="8" name="Content Placeholder 7">
            <a:extLst>
              <a:ext uri="{FF2B5EF4-FFF2-40B4-BE49-F238E27FC236}">
                <a16:creationId xmlns:a16="http://schemas.microsoft.com/office/drawing/2014/main" id="{2F7B3EAF-8C43-4A38-9593-1F8DD1FEFF34}"/>
              </a:ext>
            </a:extLst>
          </p:cNvPr>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145426" y="1998118"/>
            <a:ext cx="11901147" cy="3285082"/>
          </a:xfrm>
        </p:spPr>
      </p:pic>
      <p:sp>
        <p:nvSpPr>
          <p:cNvPr id="4" name="Footer Placeholder 3">
            <a:extLst>
              <a:ext uri="{FF2B5EF4-FFF2-40B4-BE49-F238E27FC236}">
                <a16:creationId xmlns:a16="http://schemas.microsoft.com/office/drawing/2014/main" id="{C91906C1-4DD0-4A26-AC6A-E6D69FC76BE0}"/>
              </a:ext>
            </a:extLst>
          </p:cNvPr>
          <p:cNvSpPr>
            <a:spLocks noGrp="1"/>
          </p:cNvSpPr>
          <p:nvPr>
            <p:ph type="ftr" sz="quarter" idx="11"/>
          </p:nvPr>
        </p:nvSpPr>
        <p:spPr/>
        <p:txBody>
          <a:bodyPr/>
          <a:lstStyle/>
          <a:p>
            <a:r>
              <a:rPr lang="en-IN"/>
              <a:t>Prepared By: Ronak Panchal</a:t>
            </a:r>
          </a:p>
        </p:txBody>
      </p:sp>
      <p:sp>
        <p:nvSpPr>
          <p:cNvPr id="5" name="Slide Number Placeholder 4">
            <a:extLst>
              <a:ext uri="{FF2B5EF4-FFF2-40B4-BE49-F238E27FC236}">
                <a16:creationId xmlns:a16="http://schemas.microsoft.com/office/drawing/2014/main" id="{FD54BE01-4C2C-441F-908A-C4906B8D0549}"/>
              </a:ext>
            </a:extLst>
          </p:cNvPr>
          <p:cNvSpPr>
            <a:spLocks noGrp="1"/>
          </p:cNvSpPr>
          <p:nvPr>
            <p:ph type="sldNum" sz="quarter" idx="12"/>
          </p:nvPr>
        </p:nvSpPr>
        <p:spPr/>
        <p:txBody>
          <a:bodyPr/>
          <a:lstStyle/>
          <a:p>
            <a:fld id="{55EB95FA-237B-4EA0-82D1-BBD69720AEE9}" type="slidenum">
              <a:rPr lang="en-IN" smtClean="0"/>
              <a:t>33</a:t>
            </a:fld>
            <a:endParaRPr lang="en-IN"/>
          </a:p>
        </p:txBody>
      </p:sp>
      <p:sp>
        <p:nvSpPr>
          <p:cNvPr id="9" name="TextBox 8">
            <a:extLst>
              <a:ext uri="{FF2B5EF4-FFF2-40B4-BE49-F238E27FC236}">
                <a16:creationId xmlns:a16="http://schemas.microsoft.com/office/drawing/2014/main" id="{01091B8F-EF35-4C8B-859C-29768A50C689}"/>
              </a:ext>
            </a:extLst>
          </p:cNvPr>
          <p:cNvSpPr txBox="1"/>
          <p:nvPr/>
        </p:nvSpPr>
        <p:spPr>
          <a:xfrm>
            <a:off x="5300133" y="5329052"/>
            <a:ext cx="3505200" cy="646331"/>
          </a:xfrm>
          <a:prstGeom prst="rect">
            <a:avLst/>
          </a:prstGeom>
          <a:noFill/>
        </p:spPr>
        <p:txBody>
          <a:bodyPr wrap="square" rtlCol="0">
            <a:spAutoFit/>
          </a:bodyPr>
          <a:lstStyle/>
          <a:p>
            <a:r>
              <a:rPr lang="en-US" dirty="0"/>
              <a:t>“6s” is model of “Apple”</a:t>
            </a:r>
          </a:p>
          <a:p>
            <a:r>
              <a:rPr lang="en-US" dirty="0"/>
              <a:t>“Note 10” is model of “Samsung”</a:t>
            </a:r>
            <a:endParaRPr lang="en-IN" dirty="0"/>
          </a:p>
        </p:txBody>
      </p:sp>
      <p:sp>
        <p:nvSpPr>
          <p:cNvPr id="7" name="TextBox 6">
            <a:extLst>
              <a:ext uri="{FF2B5EF4-FFF2-40B4-BE49-F238E27FC236}">
                <a16:creationId xmlns:a16="http://schemas.microsoft.com/office/drawing/2014/main" id="{EAC1DB0D-4E90-478A-BC7B-89D97FD7A47B}"/>
              </a:ext>
            </a:extLst>
          </p:cNvPr>
          <p:cNvSpPr txBox="1"/>
          <p:nvPr/>
        </p:nvSpPr>
        <p:spPr>
          <a:xfrm>
            <a:off x="619559" y="5879030"/>
            <a:ext cx="12046574" cy="338554"/>
          </a:xfrm>
          <a:prstGeom prst="rect">
            <a:avLst/>
          </a:prstGeom>
          <a:noFill/>
        </p:spPr>
        <p:txBody>
          <a:bodyPr wrap="square" rtlCol="0">
            <a:spAutoFit/>
          </a:bodyPr>
          <a:lstStyle/>
          <a:p>
            <a:r>
              <a:rPr lang="en-US" sz="1600" dirty="0">
                <a:solidFill>
                  <a:srgbClr val="FF0000"/>
                </a:solidFill>
              </a:rPr>
              <a:t>Drow.io website is free online diagram software for making flowcharts, process diagrams, org charts, UML, ER and network diagrams.</a:t>
            </a:r>
          </a:p>
        </p:txBody>
      </p:sp>
    </p:spTree>
    <p:extLst>
      <p:ext uri="{BB962C8B-B14F-4D97-AF65-F5344CB8AC3E}">
        <p14:creationId xmlns:p14="http://schemas.microsoft.com/office/powerpoint/2010/main" val="355430034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79B6B2-45B6-4A77-9FF9-0B324311D047}"/>
              </a:ext>
            </a:extLst>
          </p:cNvPr>
          <p:cNvSpPr>
            <a:spLocks noGrp="1"/>
          </p:cNvSpPr>
          <p:nvPr>
            <p:ph type="title"/>
          </p:nvPr>
        </p:nvSpPr>
        <p:spPr/>
        <p:txBody>
          <a:bodyPr/>
          <a:lstStyle/>
          <a:p>
            <a:endParaRPr lang="en-IN" dirty="0"/>
          </a:p>
        </p:txBody>
      </p:sp>
      <p:sp>
        <p:nvSpPr>
          <p:cNvPr id="3" name="Content Placeholder 2">
            <a:extLst>
              <a:ext uri="{FF2B5EF4-FFF2-40B4-BE49-F238E27FC236}">
                <a16:creationId xmlns:a16="http://schemas.microsoft.com/office/drawing/2014/main" id="{00BEC99C-4967-4522-8DAF-EA4212C957D2}"/>
              </a:ext>
            </a:extLst>
          </p:cNvPr>
          <p:cNvSpPr>
            <a:spLocks noGrp="1"/>
          </p:cNvSpPr>
          <p:nvPr>
            <p:ph sz="quarter" idx="13"/>
          </p:nvPr>
        </p:nvSpPr>
        <p:spPr/>
        <p:txBody>
          <a:bodyPr/>
          <a:lstStyle/>
          <a:p>
            <a:endParaRPr lang="en-IN" dirty="0"/>
          </a:p>
        </p:txBody>
      </p:sp>
      <p:sp>
        <p:nvSpPr>
          <p:cNvPr id="4" name="Footer Placeholder 3">
            <a:extLst>
              <a:ext uri="{FF2B5EF4-FFF2-40B4-BE49-F238E27FC236}">
                <a16:creationId xmlns:a16="http://schemas.microsoft.com/office/drawing/2014/main" id="{454C5108-6917-441A-AF67-DF8346887C0B}"/>
              </a:ext>
            </a:extLst>
          </p:cNvPr>
          <p:cNvSpPr>
            <a:spLocks noGrp="1"/>
          </p:cNvSpPr>
          <p:nvPr>
            <p:ph type="ftr" sz="quarter" idx="11"/>
          </p:nvPr>
        </p:nvSpPr>
        <p:spPr/>
        <p:txBody>
          <a:bodyPr/>
          <a:lstStyle/>
          <a:p>
            <a:r>
              <a:rPr lang="en-IN"/>
              <a:t>Prepared By: Ronak Panchal</a:t>
            </a:r>
          </a:p>
        </p:txBody>
      </p:sp>
      <p:sp>
        <p:nvSpPr>
          <p:cNvPr id="5" name="Slide Number Placeholder 4">
            <a:extLst>
              <a:ext uri="{FF2B5EF4-FFF2-40B4-BE49-F238E27FC236}">
                <a16:creationId xmlns:a16="http://schemas.microsoft.com/office/drawing/2014/main" id="{C66BD1B4-13F9-4BCD-8446-725415BF5298}"/>
              </a:ext>
            </a:extLst>
          </p:cNvPr>
          <p:cNvSpPr>
            <a:spLocks noGrp="1"/>
          </p:cNvSpPr>
          <p:nvPr>
            <p:ph type="sldNum" sz="quarter" idx="12"/>
          </p:nvPr>
        </p:nvSpPr>
        <p:spPr/>
        <p:txBody>
          <a:bodyPr/>
          <a:lstStyle/>
          <a:p>
            <a:fld id="{55EB95FA-237B-4EA0-82D1-BBD69720AEE9}" type="slidenum">
              <a:rPr lang="en-IN" smtClean="0"/>
              <a:t>34</a:t>
            </a:fld>
            <a:endParaRPr lang="en-IN"/>
          </a:p>
        </p:txBody>
      </p:sp>
      <p:pic>
        <p:nvPicPr>
          <p:cNvPr id="6" name="Picture 5">
            <a:extLst>
              <a:ext uri="{FF2B5EF4-FFF2-40B4-BE49-F238E27FC236}">
                <a16:creationId xmlns:a16="http://schemas.microsoft.com/office/drawing/2014/main" id="{A008C756-732E-4D7E-BC11-4BB269362286}"/>
              </a:ext>
            </a:extLst>
          </p:cNvPr>
          <p:cNvPicPr>
            <a:picLocks noChangeAspect="1"/>
          </p:cNvPicPr>
          <p:nvPr/>
        </p:nvPicPr>
        <p:blipFill>
          <a:blip r:embed="rId2"/>
          <a:stretch>
            <a:fillRect/>
          </a:stretch>
        </p:blipFill>
        <p:spPr>
          <a:xfrm>
            <a:off x="0" y="1673"/>
            <a:ext cx="12192000" cy="6854653"/>
          </a:xfrm>
          <a:prstGeom prst="rect">
            <a:avLst/>
          </a:prstGeom>
        </p:spPr>
      </p:pic>
      <p:sp>
        <p:nvSpPr>
          <p:cNvPr id="7" name="TextBox 6">
            <a:extLst>
              <a:ext uri="{FF2B5EF4-FFF2-40B4-BE49-F238E27FC236}">
                <a16:creationId xmlns:a16="http://schemas.microsoft.com/office/drawing/2014/main" id="{81D182D9-8EAD-4E28-B4F6-E79B3D8035C0}"/>
              </a:ext>
            </a:extLst>
          </p:cNvPr>
          <p:cNvSpPr txBox="1"/>
          <p:nvPr/>
        </p:nvSpPr>
        <p:spPr>
          <a:xfrm>
            <a:off x="1024467" y="2324477"/>
            <a:ext cx="2785533" cy="4031873"/>
          </a:xfrm>
          <a:prstGeom prst="rect">
            <a:avLst/>
          </a:prstGeom>
          <a:noFill/>
          <a:ln>
            <a:solidFill>
              <a:srgbClr val="FF0000"/>
            </a:solidFill>
          </a:ln>
        </p:spPr>
        <p:txBody>
          <a:bodyPr wrap="square" rtlCol="0">
            <a:spAutoFit/>
          </a:bodyPr>
          <a:lstStyle/>
          <a:p>
            <a:r>
              <a:rPr lang="en-US" sz="3200" dirty="0">
                <a:solidFill>
                  <a:srgbClr val="FF0000"/>
                </a:solidFill>
              </a:rPr>
              <a:t>Protégé </a:t>
            </a:r>
            <a:r>
              <a:rPr lang="en-US" sz="3200" dirty="0" err="1">
                <a:solidFill>
                  <a:srgbClr val="FF0000"/>
                </a:solidFill>
              </a:rPr>
              <a:t>OntoGraf</a:t>
            </a:r>
            <a:r>
              <a:rPr lang="en-US" sz="3200" dirty="0">
                <a:solidFill>
                  <a:srgbClr val="FF0000"/>
                </a:solidFill>
              </a:rPr>
              <a:t> </a:t>
            </a:r>
          </a:p>
          <a:p>
            <a:r>
              <a:rPr lang="en-US" sz="3200" dirty="0">
                <a:solidFill>
                  <a:srgbClr val="FF0000"/>
                </a:solidFill>
              </a:rPr>
              <a:t>There are two class Company and Model.</a:t>
            </a:r>
          </a:p>
          <a:p>
            <a:endParaRPr lang="en-IN" sz="3200" dirty="0">
              <a:solidFill>
                <a:srgbClr val="FF0000"/>
              </a:solidFill>
            </a:endParaRPr>
          </a:p>
          <a:p>
            <a:r>
              <a:rPr lang="en-IN" sz="3200" dirty="0">
                <a:solidFill>
                  <a:srgbClr val="FF0000"/>
                </a:solidFill>
              </a:rPr>
              <a:t>Others nodes are Individuals.</a:t>
            </a:r>
            <a:endParaRPr lang="en-US" sz="3200" dirty="0">
              <a:solidFill>
                <a:srgbClr val="FF0000"/>
              </a:solidFill>
            </a:endParaRPr>
          </a:p>
        </p:txBody>
      </p:sp>
    </p:spTree>
    <p:extLst>
      <p:ext uri="{BB962C8B-B14F-4D97-AF65-F5344CB8AC3E}">
        <p14:creationId xmlns:p14="http://schemas.microsoft.com/office/powerpoint/2010/main" val="120191486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5E297A-F163-4E54-80C5-0AE8140936DC}"/>
              </a:ext>
            </a:extLst>
          </p:cNvPr>
          <p:cNvSpPr>
            <a:spLocks noGrp="1"/>
          </p:cNvSpPr>
          <p:nvPr>
            <p:ph type="title"/>
          </p:nvPr>
        </p:nvSpPr>
        <p:spPr/>
        <p:txBody>
          <a:bodyPr/>
          <a:lstStyle/>
          <a:p>
            <a:r>
              <a:rPr lang="en-US" dirty="0"/>
              <a:t>Introduction to SPARQL</a:t>
            </a:r>
            <a:endParaRPr lang="en-IN" dirty="0"/>
          </a:p>
        </p:txBody>
      </p:sp>
      <p:sp>
        <p:nvSpPr>
          <p:cNvPr id="3" name="Content Placeholder 2">
            <a:extLst>
              <a:ext uri="{FF2B5EF4-FFF2-40B4-BE49-F238E27FC236}">
                <a16:creationId xmlns:a16="http://schemas.microsoft.com/office/drawing/2014/main" id="{5B70DE88-FBC6-4C6D-92B0-64876683DD87}"/>
              </a:ext>
            </a:extLst>
          </p:cNvPr>
          <p:cNvSpPr>
            <a:spLocks noGrp="1"/>
          </p:cNvSpPr>
          <p:nvPr>
            <p:ph sz="quarter" idx="13"/>
          </p:nvPr>
        </p:nvSpPr>
        <p:spPr>
          <a:xfrm>
            <a:off x="1022107" y="2063396"/>
            <a:ext cx="10058400" cy="4168071"/>
          </a:xfrm>
        </p:spPr>
        <p:txBody>
          <a:bodyPr>
            <a:normAutofit/>
          </a:bodyPr>
          <a:lstStyle/>
          <a:p>
            <a:pPr lvl="1">
              <a:lnSpc>
                <a:spcPct val="100000"/>
              </a:lnSpc>
              <a:buFont typeface="Arial" panose="020B0604020202020204" pitchFamily="34" charset="0"/>
              <a:buChar char="•"/>
            </a:pPr>
            <a:r>
              <a:rPr lang="en-IN" dirty="0"/>
              <a:t> </a:t>
            </a:r>
            <a:r>
              <a:rPr lang="en-IN" sz="2400" dirty="0">
                <a:solidFill>
                  <a:srgbClr val="FF0000"/>
                </a:solidFill>
              </a:rPr>
              <a:t>S</a:t>
            </a:r>
            <a:r>
              <a:rPr lang="en-IN" sz="2400" dirty="0"/>
              <a:t>PARQL </a:t>
            </a:r>
            <a:r>
              <a:rPr lang="en-IN" sz="2400" dirty="0">
                <a:solidFill>
                  <a:srgbClr val="FF0000"/>
                </a:solidFill>
              </a:rPr>
              <a:t>P</a:t>
            </a:r>
            <a:r>
              <a:rPr lang="en-IN" sz="2400" dirty="0"/>
              <a:t>rotocol </a:t>
            </a:r>
            <a:r>
              <a:rPr lang="en-IN" sz="2400" dirty="0">
                <a:solidFill>
                  <a:srgbClr val="FF0000"/>
                </a:solidFill>
              </a:rPr>
              <a:t>a</a:t>
            </a:r>
            <a:r>
              <a:rPr lang="en-IN" sz="2400" dirty="0"/>
              <a:t>nd </a:t>
            </a:r>
            <a:r>
              <a:rPr lang="en-IN" sz="2400" dirty="0">
                <a:solidFill>
                  <a:srgbClr val="FF0000"/>
                </a:solidFill>
              </a:rPr>
              <a:t>R</a:t>
            </a:r>
            <a:r>
              <a:rPr lang="en-IN" sz="2400" dirty="0"/>
              <a:t>DF Query </a:t>
            </a:r>
            <a:r>
              <a:rPr lang="en-IN" sz="2400" dirty="0">
                <a:solidFill>
                  <a:srgbClr val="FF0000"/>
                </a:solidFill>
              </a:rPr>
              <a:t>L</a:t>
            </a:r>
            <a:r>
              <a:rPr lang="en-IN" sz="2400" dirty="0"/>
              <a:t>anguage</a:t>
            </a:r>
          </a:p>
          <a:p>
            <a:pPr lvl="1">
              <a:lnSpc>
                <a:spcPct val="100000"/>
              </a:lnSpc>
              <a:buFont typeface="Arial" panose="020B0604020202020204" pitchFamily="34" charset="0"/>
              <a:buChar char="•"/>
            </a:pPr>
            <a:r>
              <a:rPr lang="en-IN" sz="2400" dirty="0"/>
              <a:t>Remote queries through SPARQL Endpoints</a:t>
            </a:r>
          </a:p>
          <a:p>
            <a:pPr lvl="1">
              <a:lnSpc>
                <a:spcPct val="100000"/>
              </a:lnSpc>
              <a:buFont typeface="Arial" panose="020B0604020202020204" pitchFamily="34" charset="0"/>
              <a:buChar char="•"/>
            </a:pPr>
            <a:r>
              <a:rPr lang="en-IN" sz="2400" dirty="0"/>
              <a:t>SPARQL 1.1 features:  </a:t>
            </a:r>
          </a:p>
          <a:p>
            <a:pPr lvl="1">
              <a:lnSpc>
                <a:spcPct val="100000"/>
              </a:lnSpc>
              <a:buFont typeface="Wingdings" panose="05000000000000000000" pitchFamily="2" charset="2"/>
              <a:buChar char="ü"/>
            </a:pPr>
            <a:r>
              <a:rPr lang="en-IN" sz="2400" dirty="0"/>
              <a:t>ASK, SELECT, DESCRIBE, CONSTRUCT, </a:t>
            </a:r>
          </a:p>
          <a:p>
            <a:pPr lvl="1">
              <a:lnSpc>
                <a:spcPct val="100000"/>
              </a:lnSpc>
              <a:buFont typeface="Wingdings" panose="05000000000000000000" pitchFamily="2" charset="2"/>
              <a:buChar char="ü"/>
            </a:pPr>
            <a:r>
              <a:rPr lang="en-IN" sz="2400" dirty="0"/>
              <a:t>Aggregates, </a:t>
            </a:r>
          </a:p>
          <a:p>
            <a:pPr lvl="1">
              <a:lnSpc>
                <a:spcPct val="100000"/>
              </a:lnSpc>
              <a:buFont typeface="Wingdings" panose="05000000000000000000" pitchFamily="2" charset="2"/>
              <a:buChar char="ü"/>
            </a:pPr>
            <a:r>
              <a:rPr lang="en-IN" sz="2400" dirty="0"/>
              <a:t>Federated queries, </a:t>
            </a:r>
          </a:p>
          <a:p>
            <a:pPr lvl="1">
              <a:lnSpc>
                <a:spcPct val="100000"/>
              </a:lnSpc>
              <a:buFont typeface="Wingdings" panose="05000000000000000000" pitchFamily="2" charset="2"/>
              <a:buChar char="ü"/>
            </a:pPr>
            <a:r>
              <a:rPr lang="en-IN" sz="2400" dirty="0"/>
              <a:t>Extensibility, XPath, subqueries </a:t>
            </a:r>
          </a:p>
          <a:p>
            <a:pPr lvl="1">
              <a:lnSpc>
                <a:spcPct val="100000"/>
              </a:lnSpc>
              <a:buFont typeface="Arial" panose="020B0604020202020204" pitchFamily="34" charset="0"/>
              <a:buChar char="•"/>
            </a:pPr>
            <a:r>
              <a:rPr lang="en-IN" sz="2400" dirty="0"/>
              <a:t>SPARQL Update</a:t>
            </a:r>
          </a:p>
          <a:p>
            <a:endParaRPr lang="en-IN" dirty="0"/>
          </a:p>
        </p:txBody>
      </p:sp>
      <p:sp>
        <p:nvSpPr>
          <p:cNvPr id="4" name="Footer Placeholder 3">
            <a:extLst>
              <a:ext uri="{FF2B5EF4-FFF2-40B4-BE49-F238E27FC236}">
                <a16:creationId xmlns:a16="http://schemas.microsoft.com/office/drawing/2014/main" id="{46D03173-AB8A-4C21-8B52-E1076D6207B9}"/>
              </a:ext>
            </a:extLst>
          </p:cNvPr>
          <p:cNvSpPr>
            <a:spLocks noGrp="1"/>
          </p:cNvSpPr>
          <p:nvPr>
            <p:ph type="ftr" sz="quarter" idx="11"/>
          </p:nvPr>
        </p:nvSpPr>
        <p:spPr/>
        <p:txBody>
          <a:bodyPr/>
          <a:lstStyle/>
          <a:p>
            <a:r>
              <a:rPr lang="en-IN"/>
              <a:t>Prepared By: Ronak Panchal</a:t>
            </a:r>
          </a:p>
        </p:txBody>
      </p:sp>
      <p:sp>
        <p:nvSpPr>
          <p:cNvPr id="5" name="Slide Number Placeholder 4">
            <a:extLst>
              <a:ext uri="{FF2B5EF4-FFF2-40B4-BE49-F238E27FC236}">
                <a16:creationId xmlns:a16="http://schemas.microsoft.com/office/drawing/2014/main" id="{F5F0C6A8-BC6F-4A2B-B3B3-7D1A5B117926}"/>
              </a:ext>
            </a:extLst>
          </p:cNvPr>
          <p:cNvSpPr>
            <a:spLocks noGrp="1"/>
          </p:cNvSpPr>
          <p:nvPr>
            <p:ph type="sldNum" sz="quarter" idx="12"/>
          </p:nvPr>
        </p:nvSpPr>
        <p:spPr/>
        <p:txBody>
          <a:bodyPr/>
          <a:lstStyle/>
          <a:p>
            <a:fld id="{55EB95FA-237B-4EA0-82D1-BBD69720AEE9}" type="slidenum">
              <a:rPr lang="en-IN" smtClean="0"/>
              <a:t>35</a:t>
            </a:fld>
            <a:endParaRPr lang="en-IN"/>
          </a:p>
        </p:txBody>
      </p:sp>
    </p:spTree>
    <p:extLst>
      <p:ext uri="{BB962C8B-B14F-4D97-AF65-F5344CB8AC3E}">
        <p14:creationId xmlns:p14="http://schemas.microsoft.com/office/powerpoint/2010/main" val="203712056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F94F52-2344-4622-BA45-8562FE3A1A93}"/>
              </a:ext>
            </a:extLst>
          </p:cNvPr>
          <p:cNvSpPr>
            <a:spLocks noGrp="1"/>
          </p:cNvSpPr>
          <p:nvPr>
            <p:ph type="title"/>
          </p:nvPr>
        </p:nvSpPr>
        <p:spPr>
          <a:xfrm>
            <a:off x="728132" y="0"/>
            <a:ext cx="10515600" cy="1325563"/>
          </a:xfrm>
        </p:spPr>
        <p:txBody>
          <a:bodyPr/>
          <a:lstStyle/>
          <a:p>
            <a:r>
              <a:rPr lang="en-IN" dirty="0"/>
              <a:t>Anatomy of a SPARQL Query</a:t>
            </a:r>
          </a:p>
        </p:txBody>
      </p:sp>
      <p:sp>
        <p:nvSpPr>
          <p:cNvPr id="4" name="Footer Placeholder 3">
            <a:extLst>
              <a:ext uri="{FF2B5EF4-FFF2-40B4-BE49-F238E27FC236}">
                <a16:creationId xmlns:a16="http://schemas.microsoft.com/office/drawing/2014/main" id="{3EC2DFE9-E3E4-4932-B22E-7DEC73734739}"/>
              </a:ext>
            </a:extLst>
          </p:cNvPr>
          <p:cNvSpPr>
            <a:spLocks noGrp="1"/>
          </p:cNvSpPr>
          <p:nvPr>
            <p:ph type="ftr" sz="quarter" idx="11"/>
          </p:nvPr>
        </p:nvSpPr>
        <p:spPr/>
        <p:txBody>
          <a:bodyPr/>
          <a:lstStyle/>
          <a:p>
            <a:r>
              <a:rPr lang="en-IN"/>
              <a:t>Prepared By: Ronak Panchal</a:t>
            </a:r>
          </a:p>
        </p:txBody>
      </p:sp>
      <p:sp>
        <p:nvSpPr>
          <p:cNvPr id="5" name="Slide Number Placeholder 4">
            <a:extLst>
              <a:ext uri="{FF2B5EF4-FFF2-40B4-BE49-F238E27FC236}">
                <a16:creationId xmlns:a16="http://schemas.microsoft.com/office/drawing/2014/main" id="{244371FD-2343-4F48-A75E-51FDE0DFE6E1}"/>
              </a:ext>
            </a:extLst>
          </p:cNvPr>
          <p:cNvSpPr>
            <a:spLocks noGrp="1"/>
          </p:cNvSpPr>
          <p:nvPr>
            <p:ph type="sldNum" sz="quarter" idx="12"/>
          </p:nvPr>
        </p:nvSpPr>
        <p:spPr/>
        <p:txBody>
          <a:bodyPr/>
          <a:lstStyle/>
          <a:p>
            <a:fld id="{55EB95FA-237B-4EA0-82D1-BBD69720AEE9}" type="slidenum">
              <a:rPr lang="en-IN" smtClean="0"/>
              <a:t>36</a:t>
            </a:fld>
            <a:endParaRPr lang="en-IN"/>
          </a:p>
        </p:txBody>
      </p:sp>
      <p:pic>
        <p:nvPicPr>
          <p:cNvPr id="6" name="Picture 5">
            <a:extLst>
              <a:ext uri="{FF2B5EF4-FFF2-40B4-BE49-F238E27FC236}">
                <a16:creationId xmlns:a16="http://schemas.microsoft.com/office/drawing/2014/main" id="{D8E950D5-F6BC-4EA8-A17B-01F30DC52E5F}"/>
              </a:ext>
            </a:extLst>
          </p:cNvPr>
          <p:cNvPicPr>
            <a:picLocks noChangeAspect="1"/>
          </p:cNvPicPr>
          <p:nvPr/>
        </p:nvPicPr>
        <p:blipFill rotWithShape="1">
          <a:blip r:embed="rId2"/>
          <a:srcRect l="18195" t="20480" r="22083" b="11586"/>
          <a:stretch/>
        </p:blipFill>
        <p:spPr>
          <a:xfrm>
            <a:off x="770465" y="1371600"/>
            <a:ext cx="8053551" cy="4984750"/>
          </a:xfrm>
          <a:prstGeom prst="rect">
            <a:avLst/>
          </a:prstGeom>
        </p:spPr>
      </p:pic>
    </p:spTree>
    <p:extLst>
      <p:ext uri="{BB962C8B-B14F-4D97-AF65-F5344CB8AC3E}">
        <p14:creationId xmlns:p14="http://schemas.microsoft.com/office/powerpoint/2010/main" val="166820631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4843A-4E37-4D2E-84FE-C90FFA5BE002}"/>
              </a:ext>
            </a:extLst>
          </p:cNvPr>
          <p:cNvSpPr>
            <a:spLocks noGrp="1"/>
          </p:cNvSpPr>
          <p:nvPr>
            <p:ph type="title"/>
          </p:nvPr>
        </p:nvSpPr>
        <p:spPr>
          <a:xfrm>
            <a:off x="1097280" y="286604"/>
            <a:ext cx="10058400" cy="816618"/>
          </a:xfrm>
        </p:spPr>
        <p:txBody>
          <a:bodyPr/>
          <a:lstStyle/>
          <a:p>
            <a:r>
              <a:rPr lang="en-US" dirty="0"/>
              <a:t>Type of SPAQL </a:t>
            </a:r>
            <a:endParaRPr lang="en-IN" dirty="0"/>
          </a:p>
        </p:txBody>
      </p:sp>
      <p:sp>
        <p:nvSpPr>
          <p:cNvPr id="3" name="Content Placeholder 2">
            <a:extLst>
              <a:ext uri="{FF2B5EF4-FFF2-40B4-BE49-F238E27FC236}">
                <a16:creationId xmlns:a16="http://schemas.microsoft.com/office/drawing/2014/main" id="{CCD756B8-D069-4B98-82B9-6901AB4B0885}"/>
              </a:ext>
            </a:extLst>
          </p:cNvPr>
          <p:cNvSpPr>
            <a:spLocks noGrp="1"/>
          </p:cNvSpPr>
          <p:nvPr>
            <p:ph sz="quarter" idx="13"/>
          </p:nvPr>
        </p:nvSpPr>
        <p:spPr/>
        <p:txBody>
          <a:bodyPr/>
          <a:lstStyle/>
          <a:p>
            <a:endParaRPr lang="en-IN" dirty="0"/>
          </a:p>
        </p:txBody>
      </p:sp>
      <p:sp>
        <p:nvSpPr>
          <p:cNvPr id="4" name="Footer Placeholder 3">
            <a:extLst>
              <a:ext uri="{FF2B5EF4-FFF2-40B4-BE49-F238E27FC236}">
                <a16:creationId xmlns:a16="http://schemas.microsoft.com/office/drawing/2014/main" id="{FF3B1FD0-07AF-4B08-9DB5-84424302CF09}"/>
              </a:ext>
            </a:extLst>
          </p:cNvPr>
          <p:cNvSpPr>
            <a:spLocks noGrp="1"/>
          </p:cNvSpPr>
          <p:nvPr>
            <p:ph type="ftr" sz="quarter" idx="11"/>
          </p:nvPr>
        </p:nvSpPr>
        <p:spPr/>
        <p:txBody>
          <a:bodyPr/>
          <a:lstStyle/>
          <a:p>
            <a:r>
              <a:rPr lang="en-IN"/>
              <a:t>Prepared By: Ronak Panchal</a:t>
            </a:r>
          </a:p>
        </p:txBody>
      </p:sp>
      <p:sp>
        <p:nvSpPr>
          <p:cNvPr id="5" name="Slide Number Placeholder 4">
            <a:extLst>
              <a:ext uri="{FF2B5EF4-FFF2-40B4-BE49-F238E27FC236}">
                <a16:creationId xmlns:a16="http://schemas.microsoft.com/office/drawing/2014/main" id="{09B9E9F8-2A3D-491A-8E3C-CADE65CFDA87}"/>
              </a:ext>
            </a:extLst>
          </p:cNvPr>
          <p:cNvSpPr>
            <a:spLocks noGrp="1"/>
          </p:cNvSpPr>
          <p:nvPr>
            <p:ph type="sldNum" sz="quarter" idx="12"/>
          </p:nvPr>
        </p:nvSpPr>
        <p:spPr/>
        <p:txBody>
          <a:bodyPr/>
          <a:lstStyle/>
          <a:p>
            <a:fld id="{55EB95FA-237B-4EA0-82D1-BBD69720AEE9}" type="slidenum">
              <a:rPr lang="en-IN" smtClean="0"/>
              <a:t>37</a:t>
            </a:fld>
            <a:endParaRPr lang="en-IN"/>
          </a:p>
        </p:txBody>
      </p:sp>
      <p:pic>
        <p:nvPicPr>
          <p:cNvPr id="6" name="Picture 5">
            <a:extLst>
              <a:ext uri="{FF2B5EF4-FFF2-40B4-BE49-F238E27FC236}">
                <a16:creationId xmlns:a16="http://schemas.microsoft.com/office/drawing/2014/main" id="{A8CB0864-FAC7-4F0F-8926-A4654ECEC272}"/>
              </a:ext>
            </a:extLst>
          </p:cNvPr>
          <p:cNvPicPr>
            <a:picLocks noChangeAspect="1"/>
          </p:cNvPicPr>
          <p:nvPr/>
        </p:nvPicPr>
        <p:blipFill rotWithShape="1">
          <a:blip r:embed="rId2"/>
          <a:srcRect l="21529" t="19737" r="22777" b="13317"/>
          <a:stretch/>
        </p:blipFill>
        <p:spPr>
          <a:xfrm>
            <a:off x="440267" y="1150851"/>
            <a:ext cx="11277600" cy="5183910"/>
          </a:xfrm>
          <a:prstGeom prst="rect">
            <a:avLst/>
          </a:prstGeom>
        </p:spPr>
      </p:pic>
    </p:spTree>
    <p:extLst>
      <p:ext uri="{BB962C8B-B14F-4D97-AF65-F5344CB8AC3E}">
        <p14:creationId xmlns:p14="http://schemas.microsoft.com/office/powerpoint/2010/main" val="347382581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37A41C-72E6-4AD0-97DF-160FA37502FE}"/>
              </a:ext>
            </a:extLst>
          </p:cNvPr>
          <p:cNvSpPr>
            <a:spLocks noGrp="1"/>
          </p:cNvSpPr>
          <p:nvPr>
            <p:ph type="title"/>
          </p:nvPr>
        </p:nvSpPr>
        <p:spPr/>
        <p:txBody>
          <a:bodyPr/>
          <a:lstStyle/>
          <a:p>
            <a:r>
              <a:rPr lang="en-US" dirty="0">
                <a:latin typeface="Times New Roman" panose="02020603050405020304" pitchFamily="18" charset="0"/>
                <a:ea typeface="Calibri" panose="020F0502020204030204" pitchFamily="34" charset="0"/>
              </a:rPr>
              <a:t>List of SPARQL Prefix </a:t>
            </a:r>
            <a:endParaRPr lang="en-IN" dirty="0"/>
          </a:p>
        </p:txBody>
      </p:sp>
      <p:sp>
        <p:nvSpPr>
          <p:cNvPr id="3" name="Content Placeholder 2">
            <a:extLst>
              <a:ext uri="{FF2B5EF4-FFF2-40B4-BE49-F238E27FC236}">
                <a16:creationId xmlns:a16="http://schemas.microsoft.com/office/drawing/2014/main" id="{0DAB3BB2-FC0E-45AA-88B4-7577D22F37B5}"/>
              </a:ext>
            </a:extLst>
          </p:cNvPr>
          <p:cNvSpPr>
            <a:spLocks noGrp="1"/>
          </p:cNvSpPr>
          <p:nvPr>
            <p:ph sz="quarter" idx="13"/>
          </p:nvPr>
        </p:nvSpPr>
        <p:spPr/>
        <p:txBody>
          <a:bodyPr/>
          <a:lstStyle/>
          <a:p>
            <a:endParaRPr lang="en-IN"/>
          </a:p>
        </p:txBody>
      </p:sp>
      <p:sp>
        <p:nvSpPr>
          <p:cNvPr id="4" name="Footer Placeholder 3">
            <a:extLst>
              <a:ext uri="{FF2B5EF4-FFF2-40B4-BE49-F238E27FC236}">
                <a16:creationId xmlns:a16="http://schemas.microsoft.com/office/drawing/2014/main" id="{3A1A79C1-A5AD-4E87-AA9D-0EBFF3501B7B}"/>
              </a:ext>
            </a:extLst>
          </p:cNvPr>
          <p:cNvSpPr>
            <a:spLocks noGrp="1"/>
          </p:cNvSpPr>
          <p:nvPr>
            <p:ph type="ftr" sz="quarter" idx="11"/>
          </p:nvPr>
        </p:nvSpPr>
        <p:spPr/>
        <p:txBody>
          <a:bodyPr/>
          <a:lstStyle/>
          <a:p>
            <a:r>
              <a:rPr lang="en-IN"/>
              <a:t>Prepared By: Ronak Panchal</a:t>
            </a:r>
          </a:p>
        </p:txBody>
      </p:sp>
      <p:sp>
        <p:nvSpPr>
          <p:cNvPr id="5" name="Slide Number Placeholder 4">
            <a:extLst>
              <a:ext uri="{FF2B5EF4-FFF2-40B4-BE49-F238E27FC236}">
                <a16:creationId xmlns:a16="http://schemas.microsoft.com/office/drawing/2014/main" id="{CC781E08-08F4-4412-A6B2-BEC495280305}"/>
              </a:ext>
            </a:extLst>
          </p:cNvPr>
          <p:cNvSpPr>
            <a:spLocks noGrp="1"/>
          </p:cNvSpPr>
          <p:nvPr>
            <p:ph type="sldNum" sz="quarter" idx="12"/>
          </p:nvPr>
        </p:nvSpPr>
        <p:spPr/>
        <p:txBody>
          <a:bodyPr/>
          <a:lstStyle/>
          <a:p>
            <a:fld id="{55EB95FA-237B-4EA0-82D1-BBD69720AEE9}" type="slidenum">
              <a:rPr lang="en-IN" smtClean="0"/>
              <a:t>38</a:t>
            </a:fld>
            <a:endParaRPr lang="en-IN"/>
          </a:p>
        </p:txBody>
      </p:sp>
      <p:graphicFrame>
        <p:nvGraphicFramePr>
          <p:cNvPr id="6" name="Table 5">
            <a:extLst>
              <a:ext uri="{FF2B5EF4-FFF2-40B4-BE49-F238E27FC236}">
                <a16:creationId xmlns:a16="http://schemas.microsoft.com/office/drawing/2014/main" id="{187E9B65-434A-4313-A8EA-D5212F7984D1}"/>
              </a:ext>
            </a:extLst>
          </p:cNvPr>
          <p:cNvGraphicFramePr>
            <a:graphicFrameLocks noGrp="1"/>
          </p:cNvGraphicFramePr>
          <p:nvPr>
            <p:extLst>
              <p:ext uri="{D42A27DB-BD31-4B8C-83A1-F6EECF244321}">
                <p14:modId xmlns:p14="http://schemas.microsoft.com/office/powerpoint/2010/main" val="952479201"/>
              </p:ext>
            </p:extLst>
          </p:nvPr>
        </p:nvGraphicFramePr>
        <p:xfrm>
          <a:off x="515944" y="1798967"/>
          <a:ext cx="11160112" cy="4449103"/>
        </p:xfrm>
        <a:graphic>
          <a:graphicData uri="http://schemas.openxmlformats.org/drawingml/2006/table">
            <a:tbl>
              <a:tblPr firstRow="1" firstCol="1" bandRow="1">
                <a:tableStyleId>{5C22544A-7EE6-4342-B048-85BDC9FD1C3A}</a:tableStyleId>
              </a:tblPr>
              <a:tblGrid>
                <a:gridCol w="3308645">
                  <a:extLst>
                    <a:ext uri="{9D8B030D-6E8A-4147-A177-3AD203B41FA5}">
                      <a16:colId xmlns:a16="http://schemas.microsoft.com/office/drawing/2014/main" val="3291615121"/>
                    </a:ext>
                  </a:extLst>
                </a:gridCol>
                <a:gridCol w="7851467">
                  <a:extLst>
                    <a:ext uri="{9D8B030D-6E8A-4147-A177-3AD203B41FA5}">
                      <a16:colId xmlns:a16="http://schemas.microsoft.com/office/drawing/2014/main" val="591698247"/>
                    </a:ext>
                  </a:extLst>
                </a:gridCol>
              </a:tblGrid>
              <a:tr h="378216">
                <a:tc>
                  <a:txBody>
                    <a:bodyPr/>
                    <a:lstStyle/>
                    <a:p>
                      <a:pPr>
                        <a:lnSpc>
                          <a:spcPct val="150000"/>
                        </a:lnSpc>
                        <a:spcAft>
                          <a:spcPts val="0"/>
                        </a:spcAft>
                      </a:pPr>
                      <a:r>
                        <a:rPr lang="en-US" sz="2800" dirty="0">
                          <a:effectLst/>
                          <a:latin typeface="Mongolian Baiti" panose="03000500000000000000" pitchFamily="66" charset="0"/>
                          <a:cs typeface="Mongolian Baiti" panose="03000500000000000000" pitchFamily="66" charset="0"/>
                        </a:rPr>
                        <a:t>prefix...</a:t>
                      </a:r>
                      <a:endParaRPr lang="en-IN" sz="2800" dirty="0">
                        <a:effectLst/>
                        <a:latin typeface="Mongolian Baiti" panose="03000500000000000000" pitchFamily="66" charset="0"/>
                        <a:ea typeface="Calibri" panose="020F0502020204030204" pitchFamily="34" charset="0"/>
                        <a:cs typeface="Mongolian Baiti" panose="03000500000000000000" pitchFamily="66" charset="0"/>
                      </a:endParaRPr>
                    </a:p>
                  </a:txBody>
                  <a:tcPr marL="68580" marR="68580" marT="0" marB="0"/>
                </a:tc>
                <a:tc>
                  <a:txBody>
                    <a:bodyPr/>
                    <a:lstStyle/>
                    <a:p>
                      <a:pPr>
                        <a:lnSpc>
                          <a:spcPct val="150000"/>
                        </a:lnSpc>
                        <a:spcAft>
                          <a:spcPts val="0"/>
                        </a:spcAft>
                      </a:pPr>
                      <a:r>
                        <a:rPr lang="en-US" sz="2800" dirty="0">
                          <a:effectLst/>
                          <a:latin typeface="Mongolian Baiti" panose="03000500000000000000" pitchFamily="66" charset="0"/>
                          <a:cs typeface="Mongolian Baiti" panose="03000500000000000000" pitchFamily="66" charset="0"/>
                        </a:rPr>
                        <a:t> Predefined URI</a:t>
                      </a:r>
                      <a:endParaRPr lang="en-IN" sz="2800" dirty="0">
                        <a:effectLst/>
                        <a:latin typeface="Mongolian Baiti" panose="03000500000000000000" pitchFamily="66" charset="0"/>
                        <a:ea typeface="Calibri" panose="020F0502020204030204" pitchFamily="34" charset="0"/>
                        <a:cs typeface="Mongolian Baiti" panose="03000500000000000000" pitchFamily="66" charset="0"/>
                      </a:endParaRPr>
                    </a:p>
                  </a:txBody>
                  <a:tcPr marL="68580" marR="68580" marT="0" marB="0"/>
                </a:tc>
                <a:extLst>
                  <a:ext uri="{0D108BD9-81ED-4DB2-BD59-A6C34878D82A}">
                    <a16:rowId xmlns:a16="http://schemas.microsoft.com/office/drawing/2014/main" val="771843573"/>
                  </a:ext>
                </a:extLst>
              </a:tr>
              <a:tr h="378216">
                <a:tc>
                  <a:txBody>
                    <a:bodyPr/>
                    <a:lstStyle/>
                    <a:p>
                      <a:pPr>
                        <a:lnSpc>
                          <a:spcPct val="150000"/>
                        </a:lnSpc>
                        <a:spcAft>
                          <a:spcPts val="0"/>
                        </a:spcAft>
                      </a:pPr>
                      <a:r>
                        <a:rPr lang="en-US" sz="2800">
                          <a:effectLst/>
                          <a:latin typeface="Mongolian Baiti" panose="03000500000000000000" pitchFamily="66" charset="0"/>
                          <a:cs typeface="Mongolian Baiti" panose="03000500000000000000" pitchFamily="66" charset="0"/>
                        </a:rPr>
                        <a:t>rdf: uri is</a:t>
                      </a:r>
                      <a:endParaRPr lang="en-IN" sz="2800">
                        <a:effectLst/>
                        <a:latin typeface="Mongolian Baiti" panose="03000500000000000000" pitchFamily="66" charset="0"/>
                        <a:ea typeface="Calibri" panose="020F0502020204030204" pitchFamily="34" charset="0"/>
                        <a:cs typeface="Mongolian Baiti" panose="03000500000000000000" pitchFamily="66" charset="0"/>
                      </a:endParaRPr>
                    </a:p>
                  </a:txBody>
                  <a:tcPr marL="68580" marR="68580" marT="0" marB="0"/>
                </a:tc>
                <a:tc>
                  <a:txBody>
                    <a:bodyPr/>
                    <a:lstStyle/>
                    <a:p>
                      <a:pPr>
                        <a:lnSpc>
                          <a:spcPct val="150000"/>
                        </a:lnSpc>
                        <a:spcAft>
                          <a:spcPts val="0"/>
                        </a:spcAft>
                      </a:pPr>
                      <a:r>
                        <a:rPr lang="en-US" sz="2800" dirty="0">
                          <a:effectLst/>
                          <a:latin typeface="Mongolian Baiti" panose="03000500000000000000" pitchFamily="66" charset="0"/>
                          <a:cs typeface="Mongolian Baiti" panose="03000500000000000000" pitchFamily="66" charset="0"/>
                        </a:rPr>
                        <a:t> http://xmlns.com/foaf/0.1/ </a:t>
                      </a:r>
                      <a:endParaRPr lang="en-IN" sz="2800" dirty="0">
                        <a:effectLst/>
                        <a:latin typeface="Mongolian Baiti" panose="03000500000000000000" pitchFamily="66" charset="0"/>
                        <a:ea typeface="Calibri" panose="020F0502020204030204" pitchFamily="34" charset="0"/>
                        <a:cs typeface="Mongolian Baiti" panose="03000500000000000000" pitchFamily="66" charset="0"/>
                      </a:endParaRPr>
                    </a:p>
                  </a:txBody>
                  <a:tcPr marL="68580" marR="68580" marT="0" marB="0"/>
                </a:tc>
                <a:extLst>
                  <a:ext uri="{0D108BD9-81ED-4DB2-BD59-A6C34878D82A}">
                    <a16:rowId xmlns:a16="http://schemas.microsoft.com/office/drawing/2014/main" val="4119503293"/>
                  </a:ext>
                </a:extLst>
              </a:tr>
              <a:tr h="804374">
                <a:tc>
                  <a:txBody>
                    <a:bodyPr/>
                    <a:lstStyle/>
                    <a:p>
                      <a:pPr>
                        <a:lnSpc>
                          <a:spcPct val="150000"/>
                        </a:lnSpc>
                        <a:spcAft>
                          <a:spcPts val="0"/>
                        </a:spcAft>
                      </a:pPr>
                      <a:r>
                        <a:rPr lang="en-US" sz="2800" dirty="0" err="1">
                          <a:effectLst/>
                          <a:latin typeface="Mongolian Baiti" panose="03000500000000000000" pitchFamily="66" charset="0"/>
                          <a:cs typeface="Mongolian Baiti" panose="03000500000000000000" pitchFamily="66" charset="0"/>
                        </a:rPr>
                        <a:t>rdfs</a:t>
                      </a:r>
                      <a:r>
                        <a:rPr lang="en-US" sz="2800" dirty="0">
                          <a:effectLst/>
                          <a:latin typeface="Mongolian Baiti" panose="03000500000000000000" pitchFamily="66" charset="0"/>
                          <a:cs typeface="Mongolian Baiti" panose="03000500000000000000" pitchFamily="66" charset="0"/>
                        </a:rPr>
                        <a:t>: </a:t>
                      </a:r>
                      <a:r>
                        <a:rPr lang="en-US" sz="2800" dirty="0" err="1">
                          <a:effectLst/>
                          <a:latin typeface="Mongolian Baiti" panose="03000500000000000000" pitchFamily="66" charset="0"/>
                          <a:cs typeface="Mongolian Baiti" panose="03000500000000000000" pitchFamily="66" charset="0"/>
                        </a:rPr>
                        <a:t>uri</a:t>
                      </a:r>
                      <a:r>
                        <a:rPr lang="en-US" sz="2800" dirty="0">
                          <a:effectLst/>
                          <a:latin typeface="Mongolian Baiti" panose="03000500000000000000" pitchFamily="66" charset="0"/>
                          <a:cs typeface="Mongolian Baiti" panose="03000500000000000000" pitchFamily="66" charset="0"/>
                        </a:rPr>
                        <a:t> is</a:t>
                      </a:r>
                      <a:endParaRPr lang="en-IN" sz="2800" dirty="0">
                        <a:effectLst/>
                        <a:latin typeface="Mongolian Baiti" panose="03000500000000000000" pitchFamily="66" charset="0"/>
                        <a:ea typeface="Calibri" panose="020F0502020204030204" pitchFamily="34" charset="0"/>
                        <a:cs typeface="Mongolian Baiti" panose="03000500000000000000" pitchFamily="66" charset="0"/>
                      </a:endParaRPr>
                    </a:p>
                  </a:txBody>
                  <a:tcPr marL="68580" marR="68580" marT="0" marB="0"/>
                </a:tc>
                <a:tc>
                  <a:txBody>
                    <a:bodyPr/>
                    <a:lstStyle/>
                    <a:p>
                      <a:pPr>
                        <a:lnSpc>
                          <a:spcPct val="150000"/>
                        </a:lnSpc>
                        <a:spcAft>
                          <a:spcPts val="0"/>
                        </a:spcAft>
                      </a:pPr>
                      <a:r>
                        <a:rPr lang="en-US" sz="2800">
                          <a:effectLst/>
                          <a:latin typeface="Mongolian Baiti" panose="03000500000000000000" pitchFamily="66" charset="0"/>
                          <a:cs typeface="Mongolian Baiti" panose="03000500000000000000" pitchFamily="66" charset="0"/>
                        </a:rPr>
                        <a:t> http://www.w3.org/2000/01/rdf-schema# </a:t>
                      </a:r>
                      <a:endParaRPr lang="en-IN" sz="2800">
                        <a:effectLst/>
                        <a:latin typeface="Mongolian Baiti" panose="03000500000000000000" pitchFamily="66" charset="0"/>
                        <a:ea typeface="Calibri" panose="020F0502020204030204" pitchFamily="34" charset="0"/>
                        <a:cs typeface="Mongolian Baiti" panose="03000500000000000000" pitchFamily="66" charset="0"/>
                      </a:endParaRPr>
                    </a:p>
                  </a:txBody>
                  <a:tcPr marL="68580" marR="68580" marT="0" marB="0"/>
                </a:tc>
                <a:extLst>
                  <a:ext uri="{0D108BD9-81ED-4DB2-BD59-A6C34878D82A}">
                    <a16:rowId xmlns:a16="http://schemas.microsoft.com/office/drawing/2014/main" val="4247888522"/>
                  </a:ext>
                </a:extLst>
              </a:tr>
              <a:tr h="378216">
                <a:tc>
                  <a:txBody>
                    <a:bodyPr/>
                    <a:lstStyle/>
                    <a:p>
                      <a:pPr>
                        <a:lnSpc>
                          <a:spcPct val="150000"/>
                        </a:lnSpc>
                        <a:spcAft>
                          <a:spcPts val="0"/>
                        </a:spcAft>
                      </a:pPr>
                      <a:r>
                        <a:rPr lang="en-US" sz="2800">
                          <a:effectLst/>
                          <a:latin typeface="Mongolian Baiti" panose="03000500000000000000" pitchFamily="66" charset="0"/>
                          <a:cs typeface="Mongolian Baiti" panose="03000500000000000000" pitchFamily="66" charset="0"/>
                        </a:rPr>
                        <a:t>owl: uri is</a:t>
                      </a:r>
                      <a:endParaRPr lang="en-IN" sz="2800">
                        <a:effectLst/>
                        <a:latin typeface="Mongolian Baiti" panose="03000500000000000000" pitchFamily="66" charset="0"/>
                        <a:ea typeface="Calibri" panose="020F0502020204030204" pitchFamily="34" charset="0"/>
                        <a:cs typeface="Mongolian Baiti" panose="03000500000000000000" pitchFamily="66" charset="0"/>
                      </a:endParaRPr>
                    </a:p>
                  </a:txBody>
                  <a:tcPr marL="68580" marR="68580" marT="0" marB="0"/>
                </a:tc>
                <a:tc>
                  <a:txBody>
                    <a:bodyPr/>
                    <a:lstStyle/>
                    <a:p>
                      <a:pPr>
                        <a:lnSpc>
                          <a:spcPct val="150000"/>
                        </a:lnSpc>
                        <a:spcAft>
                          <a:spcPts val="0"/>
                        </a:spcAft>
                      </a:pPr>
                      <a:r>
                        <a:rPr lang="en-US" sz="2800">
                          <a:effectLst/>
                          <a:latin typeface="Mongolian Baiti" panose="03000500000000000000" pitchFamily="66" charset="0"/>
                          <a:cs typeface="Mongolian Baiti" panose="03000500000000000000" pitchFamily="66" charset="0"/>
                        </a:rPr>
                        <a:t> http://www.w3.org/2002/07/owl# </a:t>
                      </a:r>
                      <a:endParaRPr lang="en-IN" sz="2800">
                        <a:effectLst/>
                        <a:latin typeface="Mongolian Baiti" panose="03000500000000000000" pitchFamily="66" charset="0"/>
                        <a:ea typeface="Calibri" panose="020F0502020204030204" pitchFamily="34" charset="0"/>
                        <a:cs typeface="Mongolian Baiti" panose="03000500000000000000" pitchFamily="66" charset="0"/>
                      </a:endParaRPr>
                    </a:p>
                  </a:txBody>
                  <a:tcPr marL="68580" marR="68580" marT="0" marB="0"/>
                </a:tc>
                <a:extLst>
                  <a:ext uri="{0D108BD9-81ED-4DB2-BD59-A6C34878D82A}">
                    <a16:rowId xmlns:a16="http://schemas.microsoft.com/office/drawing/2014/main" val="4109173379"/>
                  </a:ext>
                </a:extLst>
              </a:tr>
              <a:tr h="804374">
                <a:tc>
                  <a:txBody>
                    <a:bodyPr/>
                    <a:lstStyle/>
                    <a:p>
                      <a:pPr>
                        <a:lnSpc>
                          <a:spcPct val="150000"/>
                        </a:lnSpc>
                        <a:spcAft>
                          <a:spcPts val="0"/>
                        </a:spcAft>
                      </a:pPr>
                      <a:r>
                        <a:rPr lang="en-US" sz="2800">
                          <a:effectLst/>
                          <a:latin typeface="Mongolian Baiti" panose="03000500000000000000" pitchFamily="66" charset="0"/>
                          <a:cs typeface="Mongolian Baiti" panose="03000500000000000000" pitchFamily="66" charset="0"/>
                        </a:rPr>
                        <a:t>xsd: uri is</a:t>
                      </a:r>
                      <a:endParaRPr lang="en-IN" sz="2800">
                        <a:effectLst/>
                        <a:latin typeface="Mongolian Baiti" panose="03000500000000000000" pitchFamily="66" charset="0"/>
                        <a:ea typeface="Calibri" panose="020F0502020204030204" pitchFamily="34" charset="0"/>
                        <a:cs typeface="Mongolian Baiti" panose="03000500000000000000" pitchFamily="66" charset="0"/>
                      </a:endParaRPr>
                    </a:p>
                  </a:txBody>
                  <a:tcPr marL="68580" marR="68580" marT="0" marB="0"/>
                </a:tc>
                <a:tc>
                  <a:txBody>
                    <a:bodyPr/>
                    <a:lstStyle/>
                    <a:p>
                      <a:pPr>
                        <a:lnSpc>
                          <a:spcPct val="150000"/>
                        </a:lnSpc>
                        <a:spcAft>
                          <a:spcPts val="0"/>
                        </a:spcAft>
                      </a:pPr>
                      <a:r>
                        <a:rPr lang="en-US" sz="2800" dirty="0">
                          <a:effectLst/>
                          <a:latin typeface="Mongolian Baiti" panose="03000500000000000000" pitchFamily="66" charset="0"/>
                          <a:cs typeface="Mongolian Baiti" panose="03000500000000000000" pitchFamily="66" charset="0"/>
                        </a:rPr>
                        <a:t>http://www.w3.org/2001/XMLSchema# </a:t>
                      </a:r>
                      <a:endParaRPr lang="en-IN" sz="2800" dirty="0">
                        <a:effectLst/>
                        <a:latin typeface="Mongolian Baiti" panose="03000500000000000000" pitchFamily="66" charset="0"/>
                        <a:ea typeface="Calibri" panose="020F0502020204030204" pitchFamily="34" charset="0"/>
                        <a:cs typeface="Mongolian Baiti" panose="03000500000000000000" pitchFamily="66" charset="0"/>
                      </a:endParaRPr>
                    </a:p>
                  </a:txBody>
                  <a:tcPr marL="68580" marR="68580" marT="0" marB="0"/>
                </a:tc>
                <a:extLst>
                  <a:ext uri="{0D108BD9-81ED-4DB2-BD59-A6C34878D82A}">
                    <a16:rowId xmlns:a16="http://schemas.microsoft.com/office/drawing/2014/main" val="1268054124"/>
                  </a:ext>
                </a:extLst>
              </a:tr>
              <a:tr h="378216">
                <a:tc>
                  <a:txBody>
                    <a:bodyPr/>
                    <a:lstStyle/>
                    <a:p>
                      <a:pPr>
                        <a:lnSpc>
                          <a:spcPct val="150000"/>
                        </a:lnSpc>
                        <a:spcAft>
                          <a:spcPts val="0"/>
                        </a:spcAft>
                      </a:pPr>
                      <a:r>
                        <a:rPr lang="en-US" sz="2800">
                          <a:effectLst/>
                          <a:latin typeface="Mongolian Baiti" panose="03000500000000000000" pitchFamily="66" charset="0"/>
                          <a:cs typeface="Mongolian Baiti" panose="03000500000000000000" pitchFamily="66" charset="0"/>
                        </a:rPr>
                        <a:t>dc: uri is</a:t>
                      </a:r>
                      <a:endParaRPr lang="en-IN" sz="2800">
                        <a:effectLst/>
                        <a:latin typeface="Mongolian Baiti" panose="03000500000000000000" pitchFamily="66" charset="0"/>
                        <a:ea typeface="Calibri" panose="020F0502020204030204" pitchFamily="34" charset="0"/>
                        <a:cs typeface="Mongolian Baiti" panose="03000500000000000000" pitchFamily="66" charset="0"/>
                      </a:endParaRPr>
                    </a:p>
                  </a:txBody>
                  <a:tcPr marL="68580" marR="68580" marT="0" marB="0"/>
                </a:tc>
                <a:tc>
                  <a:txBody>
                    <a:bodyPr/>
                    <a:lstStyle/>
                    <a:p>
                      <a:pPr>
                        <a:lnSpc>
                          <a:spcPct val="150000"/>
                        </a:lnSpc>
                        <a:spcAft>
                          <a:spcPts val="0"/>
                        </a:spcAft>
                      </a:pPr>
                      <a:r>
                        <a:rPr lang="en-US" sz="2800">
                          <a:effectLst/>
                          <a:latin typeface="Mongolian Baiti" panose="03000500000000000000" pitchFamily="66" charset="0"/>
                          <a:cs typeface="Mongolian Baiti" panose="03000500000000000000" pitchFamily="66" charset="0"/>
                        </a:rPr>
                        <a:t> http://purl.org/dc/elements/1.1/</a:t>
                      </a:r>
                      <a:endParaRPr lang="en-IN" sz="2800">
                        <a:effectLst/>
                        <a:latin typeface="Mongolian Baiti" panose="03000500000000000000" pitchFamily="66" charset="0"/>
                        <a:ea typeface="Calibri" panose="020F0502020204030204" pitchFamily="34" charset="0"/>
                        <a:cs typeface="Mongolian Baiti" panose="03000500000000000000" pitchFamily="66" charset="0"/>
                      </a:endParaRPr>
                    </a:p>
                  </a:txBody>
                  <a:tcPr marL="68580" marR="68580" marT="0" marB="0"/>
                </a:tc>
                <a:extLst>
                  <a:ext uri="{0D108BD9-81ED-4DB2-BD59-A6C34878D82A}">
                    <a16:rowId xmlns:a16="http://schemas.microsoft.com/office/drawing/2014/main" val="533670409"/>
                  </a:ext>
                </a:extLst>
              </a:tr>
              <a:tr h="378216">
                <a:tc>
                  <a:txBody>
                    <a:bodyPr/>
                    <a:lstStyle/>
                    <a:p>
                      <a:pPr>
                        <a:lnSpc>
                          <a:spcPct val="150000"/>
                        </a:lnSpc>
                        <a:spcAft>
                          <a:spcPts val="0"/>
                        </a:spcAft>
                      </a:pPr>
                      <a:r>
                        <a:rPr lang="en-US" sz="2800">
                          <a:effectLst/>
                          <a:latin typeface="Mongolian Baiti" panose="03000500000000000000" pitchFamily="66" charset="0"/>
                          <a:cs typeface="Mongolian Baiti" panose="03000500000000000000" pitchFamily="66" charset="0"/>
                        </a:rPr>
                        <a:t>foaf: uri is</a:t>
                      </a:r>
                      <a:endParaRPr lang="en-IN" sz="2800">
                        <a:effectLst/>
                        <a:latin typeface="Mongolian Baiti" panose="03000500000000000000" pitchFamily="66" charset="0"/>
                        <a:ea typeface="Calibri" panose="020F0502020204030204" pitchFamily="34" charset="0"/>
                        <a:cs typeface="Mongolian Baiti" panose="03000500000000000000" pitchFamily="66" charset="0"/>
                      </a:endParaRPr>
                    </a:p>
                  </a:txBody>
                  <a:tcPr marL="68580" marR="68580" marT="0" marB="0"/>
                </a:tc>
                <a:tc>
                  <a:txBody>
                    <a:bodyPr/>
                    <a:lstStyle/>
                    <a:p>
                      <a:pPr>
                        <a:lnSpc>
                          <a:spcPct val="150000"/>
                        </a:lnSpc>
                        <a:spcAft>
                          <a:spcPts val="0"/>
                        </a:spcAft>
                      </a:pPr>
                      <a:r>
                        <a:rPr lang="en-US" sz="2800" dirty="0">
                          <a:effectLst/>
                          <a:latin typeface="Mongolian Baiti" panose="03000500000000000000" pitchFamily="66" charset="0"/>
                          <a:cs typeface="Mongolian Baiti" panose="03000500000000000000" pitchFamily="66" charset="0"/>
                        </a:rPr>
                        <a:t> http://xmlns.com/foaf/0.1/</a:t>
                      </a:r>
                      <a:endParaRPr lang="en-IN" sz="2800" dirty="0">
                        <a:effectLst/>
                        <a:latin typeface="Mongolian Baiti" panose="03000500000000000000" pitchFamily="66" charset="0"/>
                        <a:ea typeface="Calibri" panose="020F0502020204030204" pitchFamily="34" charset="0"/>
                        <a:cs typeface="Mongolian Baiti" panose="03000500000000000000" pitchFamily="66" charset="0"/>
                      </a:endParaRPr>
                    </a:p>
                  </a:txBody>
                  <a:tcPr marL="68580" marR="68580" marT="0" marB="0"/>
                </a:tc>
                <a:extLst>
                  <a:ext uri="{0D108BD9-81ED-4DB2-BD59-A6C34878D82A}">
                    <a16:rowId xmlns:a16="http://schemas.microsoft.com/office/drawing/2014/main" val="250752831"/>
                  </a:ext>
                </a:extLst>
              </a:tr>
            </a:tbl>
          </a:graphicData>
        </a:graphic>
      </p:graphicFrame>
    </p:spTree>
    <p:extLst>
      <p:ext uri="{BB962C8B-B14F-4D97-AF65-F5344CB8AC3E}">
        <p14:creationId xmlns:p14="http://schemas.microsoft.com/office/powerpoint/2010/main" val="363190971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D72A10-798C-4508-9644-8E5C98965F13}"/>
              </a:ext>
            </a:extLst>
          </p:cNvPr>
          <p:cNvSpPr>
            <a:spLocks noGrp="1"/>
          </p:cNvSpPr>
          <p:nvPr>
            <p:ph type="title"/>
          </p:nvPr>
        </p:nvSpPr>
        <p:spPr/>
        <p:txBody>
          <a:bodyPr/>
          <a:lstStyle/>
          <a:p>
            <a:r>
              <a:rPr lang="en-US" dirty="0">
                <a:latin typeface="+mn-lt"/>
                <a:cs typeface="Mongolian Baiti" panose="03000500000000000000" pitchFamily="66" charset="0"/>
              </a:rPr>
              <a:t>SPARQL Query Tools</a:t>
            </a:r>
            <a:endParaRPr lang="en-IN" dirty="0">
              <a:latin typeface="+mn-lt"/>
            </a:endParaRPr>
          </a:p>
        </p:txBody>
      </p:sp>
      <p:sp>
        <p:nvSpPr>
          <p:cNvPr id="3" name="Content Placeholder 2">
            <a:extLst>
              <a:ext uri="{FF2B5EF4-FFF2-40B4-BE49-F238E27FC236}">
                <a16:creationId xmlns:a16="http://schemas.microsoft.com/office/drawing/2014/main" id="{2668A3C4-BEC8-4E9A-9373-5B948F792CB9}"/>
              </a:ext>
            </a:extLst>
          </p:cNvPr>
          <p:cNvSpPr>
            <a:spLocks noGrp="1"/>
          </p:cNvSpPr>
          <p:nvPr>
            <p:ph sz="quarter" idx="13"/>
          </p:nvPr>
        </p:nvSpPr>
        <p:spPr>
          <a:xfrm>
            <a:off x="1022107" y="1862667"/>
            <a:ext cx="10058400" cy="4334933"/>
          </a:xfrm>
        </p:spPr>
        <p:txBody>
          <a:bodyPr>
            <a:normAutofit fontScale="92500" lnSpcReduction="10000"/>
          </a:bodyPr>
          <a:lstStyle/>
          <a:p>
            <a:pPr lvl="2">
              <a:lnSpc>
                <a:spcPct val="100000"/>
              </a:lnSpc>
              <a:buFont typeface="Arial" panose="020B0604020202020204" pitchFamily="34" charset="0"/>
              <a:buChar char="•"/>
            </a:pPr>
            <a:r>
              <a:rPr lang="en-US" sz="2400" b="1" dirty="0"/>
              <a:t>Protégé</a:t>
            </a:r>
            <a:r>
              <a:rPr lang="en-US" sz="2400" dirty="0"/>
              <a:t> tool is free, open source ontology editor and </a:t>
            </a:r>
            <a:r>
              <a:rPr lang="en-IN" sz="2400" dirty="0"/>
              <a:t>support of SPARQL Query except Insert, Update or Delete operation.</a:t>
            </a:r>
          </a:p>
          <a:p>
            <a:pPr lvl="2">
              <a:lnSpc>
                <a:spcPct val="100000"/>
              </a:lnSpc>
              <a:buFont typeface="Arial" panose="020B0604020202020204" pitchFamily="34" charset="0"/>
              <a:buChar char="•"/>
            </a:pPr>
            <a:r>
              <a:rPr lang="en-US" sz="2400" b="1" dirty="0"/>
              <a:t>Flint, Gephi and </a:t>
            </a:r>
            <a:r>
              <a:rPr lang="en-US" sz="2400" b="1" dirty="0" err="1"/>
              <a:t>Corese</a:t>
            </a:r>
            <a:r>
              <a:rPr lang="en-US" sz="2400" b="1"/>
              <a:t> tool for </a:t>
            </a:r>
            <a:r>
              <a:rPr lang="en-US" sz="2400" dirty="0"/>
              <a:t>SPARQL query</a:t>
            </a:r>
          </a:p>
          <a:p>
            <a:pPr lvl="2">
              <a:lnSpc>
                <a:spcPct val="100000"/>
              </a:lnSpc>
              <a:buFont typeface="Arial" panose="020B0604020202020204" pitchFamily="34" charset="0"/>
              <a:buChar char="•"/>
            </a:pPr>
            <a:r>
              <a:rPr lang="en-IN" sz="2400" b="1" dirty="0"/>
              <a:t>ARQ</a:t>
            </a:r>
            <a:r>
              <a:rPr lang="en-IN" sz="2400" dirty="0"/>
              <a:t> tool provide the support of a SPARQL based processor for Jena RDF also support of SPARQL Query </a:t>
            </a:r>
          </a:p>
          <a:p>
            <a:pPr lvl="2">
              <a:lnSpc>
                <a:spcPct val="100000"/>
              </a:lnSpc>
              <a:buFont typeface="Arial" panose="020B0604020202020204" pitchFamily="34" charset="0"/>
              <a:buChar char="•"/>
            </a:pPr>
            <a:r>
              <a:rPr lang="en-IN" sz="2400" b="1" dirty="0" err="1"/>
              <a:t>Twinql</a:t>
            </a:r>
            <a:r>
              <a:rPr lang="en-IN" sz="2400" dirty="0"/>
              <a:t> tool provide GUI a SPARQL </a:t>
            </a:r>
          </a:p>
          <a:p>
            <a:pPr lvl="2">
              <a:lnSpc>
                <a:spcPct val="100000"/>
              </a:lnSpc>
              <a:buFont typeface="Arial" panose="020B0604020202020204" pitchFamily="34" charset="0"/>
              <a:buChar char="•"/>
            </a:pPr>
            <a:r>
              <a:rPr lang="en-IN" sz="2400" b="1" dirty="0"/>
              <a:t>Pellet</a:t>
            </a:r>
            <a:r>
              <a:rPr lang="en-IN" sz="2400" dirty="0"/>
              <a:t> tool is a free, costless, without license OWL DL reasoner in Java, that has half provision of SPARQL query</a:t>
            </a:r>
          </a:p>
          <a:p>
            <a:pPr lvl="2">
              <a:lnSpc>
                <a:spcPct val="100000"/>
              </a:lnSpc>
              <a:buFont typeface="Arial" panose="020B0604020202020204" pitchFamily="34" charset="0"/>
              <a:buChar char="•"/>
            </a:pPr>
            <a:r>
              <a:rPr lang="en-IN" sz="2400" b="1" dirty="0"/>
              <a:t>KAON2</a:t>
            </a:r>
            <a:r>
              <a:rPr lang="en-IN" sz="2400" dirty="0"/>
              <a:t> tool provides OWL DL reasoner that has partial SPARQL support.</a:t>
            </a:r>
          </a:p>
          <a:p>
            <a:pPr lvl="2">
              <a:lnSpc>
                <a:spcPct val="100000"/>
              </a:lnSpc>
              <a:buFont typeface="Arial" panose="020B0604020202020204" pitchFamily="34" charset="0"/>
              <a:buChar char="•"/>
            </a:pPr>
            <a:r>
              <a:rPr lang="en-IN" sz="2400" b="1" dirty="0" err="1"/>
              <a:t>DBpedia</a:t>
            </a:r>
            <a:r>
              <a:rPr lang="en-IN" sz="2400" dirty="0"/>
              <a:t> community provides SPARQL support</a:t>
            </a:r>
          </a:p>
          <a:p>
            <a:pPr lvl="2">
              <a:lnSpc>
                <a:spcPct val="100000"/>
              </a:lnSpc>
              <a:buFont typeface="Arial" panose="020B0604020202020204" pitchFamily="34" charset="0"/>
              <a:buChar char="•"/>
            </a:pPr>
            <a:r>
              <a:rPr lang="en-IN" sz="2400" dirty="0"/>
              <a:t>Apache Jena </a:t>
            </a:r>
            <a:r>
              <a:rPr lang="en-IN" sz="2400" b="1" dirty="0" err="1"/>
              <a:t>Fuseki</a:t>
            </a:r>
            <a:r>
              <a:rPr lang="en-IN" sz="2400" dirty="0"/>
              <a:t> Server tool provides a web based SPARQL query process and creating-maintain dataset.</a:t>
            </a:r>
          </a:p>
          <a:p>
            <a:endParaRPr lang="en-IN" dirty="0"/>
          </a:p>
        </p:txBody>
      </p:sp>
      <p:sp>
        <p:nvSpPr>
          <p:cNvPr id="4" name="Footer Placeholder 3">
            <a:extLst>
              <a:ext uri="{FF2B5EF4-FFF2-40B4-BE49-F238E27FC236}">
                <a16:creationId xmlns:a16="http://schemas.microsoft.com/office/drawing/2014/main" id="{9389B5BF-A8D4-4C47-825B-DB3507C34913}"/>
              </a:ext>
            </a:extLst>
          </p:cNvPr>
          <p:cNvSpPr>
            <a:spLocks noGrp="1"/>
          </p:cNvSpPr>
          <p:nvPr>
            <p:ph type="ftr" sz="quarter" idx="11"/>
          </p:nvPr>
        </p:nvSpPr>
        <p:spPr/>
        <p:txBody>
          <a:bodyPr/>
          <a:lstStyle/>
          <a:p>
            <a:r>
              <a:rPr lang="en-IN"/>
              <a:t>Prepared By: Ronak Panchal</a:t>
            </a:r>
          </a:p>
        </p:txBody>
      </p:sp>
      <p:sp>
        <p:nvSpPr>
          <p:cNvPr id="5" name="Slide Number Placeholder 4">
            <a:extLst>
              <a:ext uri="{FF2B5EF4-FFF2-40B4-BE49-F238E27FC236}">
                <a16:creationId xmlns:a16="http://schemas.microsoft.com/office/drawing/2014/main" id="{A55EE485-A3DC-4300-AAC1-FFDC89033D12}"/>
              </a:ext>
            </a:extLst>
          </p:cNvPr>
          <p:cNvSpPr>
            <a:spLocks noGrp="1"/>
          </p:cNvSpPr>
          <p:nvPr>
            <p:ph type="sldNum" sz="quarter" idx="12"/>
          </p:nvPr>
        </p:nvSpPr>
        <p:spPr/>
        <p:txBody>
          <a:bodyPr/>
          <a:lstStyle/>
          <a:p>
            <a:fld id="{55EB95FA-237B-4EA0-82D1-BBD69720AEE9}" type="slidenum">
              <a:rPr lang="en-IN" smtClean="0"/>
              <a:t>39</a:t>
            </a:fld>
            <a:endParaRPr lang="en-IN"/>
          </a:p>
        </p:txBody>
      </p:sp>
    </p:spTree>
    <p:extLst>
      <p:ext uri="{BB962C8B-B14F-4D97-AF65-F5344CB8AC3E}">
        <p14:creationId xmlns:p14="http://schemas.microsoft.com/office/powerpoint/2010/main" val="15286571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CC7AB6-0D51-4F71-A0A8-4BD75871B129}"/>
              </a:ext>
            </a:extLst>
          </p:cNvPr>
          <p:cNvSpPr>
            <a:spLocks noGrp="1"/>
          </p:cNvSpPr>
          <p:nvPr>
            <p:ph type="title"/>
          </p:nvPr>
        </p:nvSpPr>
        <p:spPr/>
        <p:txBody>
          <a:bodyPr/>
          <a:lstStyle/>
          <a:p>
            <a:endParaRPr lang="en-IN" dirty="0"/>
          </a:p>
        </p:txBody>
      </p:sp>
      <p:sp>
        <p:nvSpPr>
          <p:cNvPr id="3" name="Content Placeholder 2">
            <a:extLst>
              <a:ext uri="{FF2B5EF4-FFF2-40B4-BE49-F238E27FC236}">
                <a16:creationId xmlns:a16="http://schemas.microsoft.com/office/drawing/2014/main" id="{5EBE1773-4EBC-414C-87FE-31AE90004398}"/>
              </a:ext>
            </a:extLst>
          </p:cNvPr>
          <p:cNvSpPr>
            <a:spLocks noGrp="1"/>
          </p:cNvSpPr>
          <p:nvPr>
            <p:ph sz="quarter" idx="13"/>
          </p:nvPr>
        </p:nvSpPr>
        <p:spPr/>
        <p:txBody>
          <a:bodyPr/>
          <a:lstStyle/>
          <a:p>
            <a:endParaRPr lang="en-IN"/>
          </a:p>
        </p:txBody>
      </p:sp>
      <p:sp>
        <p:nvSpPr>
          <p:cNvPr id="5" name="Footer Placeholder 4">
            <a:extLst>
              <a:ext uri="{FF2B5EF4-FFF2-40B4-BE49-F238E27FC236}">
                <a16:creationId xmlns:a16="http://schemas.microsoft.com/office/drawing/2014/main" id="{9AF93A65-935D-46FD-B0D0-E8B4B3594F90}"/>
              </a:ext>
            </a:extLst>
          </p:cNvPr>
          <p:cNvSpPr>
            <a:spLocks noGrp="1"/>
          </p:cNvSpPr>
          <p:nvPr>
            <p:ph type="ftr" sz="quarter" idx="11"/>
          </p:nvPr>
        </p:nvSpPr>
        <p:spPr/>
        <p:txBody>
          <a:bodyPr/>
          <a:lstStyle/>
          <a:p>
            <a:r>
              <a:rPr lang="en-IN"/>
              <a:t>Prepared By: Ronak Panchal</a:t>
            </a:r>
          </a:p>
        </p:txBody>
      </p:sp>
      <p:sp>
        <p:nvSpPr>
          <p:cNvPr id="6" name="Slide Number Placeholder 5">
            <a:extLst>
              <a:ext uri="{FF2B5EF4-FFF2-40B4-BE49-F238E27FC236}">
                <a16:creationId xmlns:a16="http://schemas.microsoft.com/office/drawing/2014/main" id="{E0560A4C-F30D-49B5-99A5-7A4B6EED4EB6}"/>
              </a:ext>
            </a:extLst>
          </p:cNvPr>
          <p:cNvSpPr>
            <a:spLocks noGrp="1"/>
          </p:cNvSpPr>
          <p:nvPr>
            <p:ph type="sldNum" sz="quarter" idx="12"/>
          </p:nvPr>
        </p:nvSpPr>
        <p:spPr/>
        <p:txBody>
          <a:bodyPr/>
          <a:lstStyle/>
          <a:p>
            <a:fld id="{55EB95FA-237B-4EA0-82D1-BBD69720AEE9}" type="slidenum">
              <a:rPr lang="en-IN" smtClean="0"/>
              <a:t>4</a:t>
            </a:fld>
            <a:endParaRPr lang="en-IN"/>
          </a:p>
        </p:txBody>
      </p:sp>
      <p:pic>
        <p:nvPicPr>
          <p:cNvPr id="4" name="Picture 3">
            <a:extLst>
              <a:ext uri="{FF2B5EF4-FFF2-40B4-BE49-F238E27FC236}">
                <a16:creationId xmlns:a16="http://schemas.microsoft.com/office/drawing/2014/main" id="{03B315EA-D31C-4E86-946B-E5983913A9BC}"/>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4714850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BB4BA8-A04F-4802-A902-185E64564E82}"/>
              </a:ext>
            </a:extLst>
          </p:cNvPr>
          <p:cNvSpPr>
            <a:spLocks noGrp="1"/>
          </p:cNvSpPr>
          <p:nvPr>
            <p:ph type="title"/>
          </p:nvPr>
        </p:nvSpPr>
        <p:spPr/>
        <p:txBody>
          <a:bodyPr/>
          <a:lstStyle/>
          <a:p>
            <a:r>
              <a:rPr lang="en-US" dirty="0"/>
              <a:t>Basic SPARQL query for retrieving subject, predicate and object</a:t>
            </a:r>
            <a:endParaRPr lang="en-IN" dirty="0"/>
          </a:p>
        </p:txBody>
      </p:sp>
      <p:sp>
        <p:nvSpPr>
          <p:cNvPr id="3" name="Content Placeholder 2">
            <a:extLst>
              <a:ext uri="{FF2B5EF4-FFF2-40B4-BE49-F238E27FC236}">
                <a16:creationId xmlns:a16="http://schemas.microsoft.com/office/drawing/2014/main" id="{CF9CB5FB-BBB5-4D30-8E55-38B489D0DDDF}"/>
              </a:ext>
            </a:extLst>
          </p:cNvPr>
          <p:cNvSpPr>
            <a:spLocks noGrp="1"/>
          </p:cNvSpPr>
          <p:nvPr>
            <p:ph sz="quarter" idx="13"/>
          </p:nvPr>
        </p:nvSpPr>
        <p:spPr>
          <a:xfrm>
            <a:off x="1524000" y="2063396"/>
            <a:ext cx="9556507" cy="2542471"/>
          </a:xfrm>
        </p:spPr>
        <p:txBody>
          <a:bodyPr>
            <a:noAutofit/>
          </a:bodyPr>
          <a:lstStyle/>
          <a:p>
            <a:pPr marL="0" indent="0">
              <a:buNone/>
            </a:pPr>
            <a:r>
              <a:rPr lang="en-US" sz="3200" dirty="0">
                <a:solidFill>
                  <a:srgbClr val="002060"/>
                </a:solidFill>
              </a:rPr>
              <a:t>SELECT ?subject ?predicate ?object</a:t>
            </a:r>
          </a:p>
          <a:p>
            <a:pPr marL="0" indent="0">
              <a:buNone/>
            </a:pPr>
            <a:r>
              <a:rPr lang="en-US" sz="3200" dirty="0">
                <a:solidFill>
                  <a:srgbClr val="002060"/>
                </a:solidFill>
              </a:rPr>
              <a:t>WHERE {</a:t>
            </a:r>
          </a:p>
          <a:p>
            <a:pPr marL="0" indent="0">
              <a:buNone/>
            </a:pPr>
            <a:r>
              <a:rPr lang="en-US" sz="3200" dirty="0">
                <a:solidFill>
                  <a:srgbClr val="002060"/>
                </a:solidFill>
              </a:rPr>
              <a:t>  ?subject ?predicate ?object</a:t>
            </a:r>
          </a:p>
          <a:p>
            <a:pPr marL="0" indent="0">
              <a:buNone/>
            </a:pPr>
            <a:r>
              <a:rPr lang="en-US" sz="3200" dirty="0">
                <a:solidFill>
                  <a:srgbClr val="002060"/>
                </a:solidFill>
              </a:rPr>
              <a:t>}</a:t>
            </a:r>
          </a:p>
          <a:p>
            <a:pPr marL="0" indent="0">
              <a:buNone/>
            </a:pPr>
            <a:r>
              <a:rPr lang="en-US" sz="3200" dirty="0">
                <a:solidFill>
                  <a:srgbClr val="002060"/>
                </a:solidFill>
              </a:rPr>
              <a:t>LIMIT 25</a:t>
            </a:r>
            <a:endParaRPr lang="en-IN" sz="3200" dirty="0">
              <a:solidFill>
                <a:srgbClr val="002060"/>
              </a:solidFill>
            </a:endParaRPr>
          </a:p>
        </p:txBody>
      </p:sp>
      <p:sp>
        <p:nvSpPr>
          <p:cNvPr id="4" name="Footer Placeholder 3">
            <a:extLst>
              <a:ext uri="{FF2B5EF4-FFF2-40B4-BE49-F238E27FC236}">
                <a16:creationId xmlns:a16="http://schemas.microsoft.com/office/drawing/2014/main" id="{6D2874AA-FFD9-477F-9823-EB1B7E311CBF}"/>
              </a:ext>
            </a:extLst>
          </p:cNvPr>
          <p:cNvSpPr>
            <a:spLocks noGrp="1"/>
          </p:cNvSpPr>
          <p:nvPr>
            <p:ph type="ftr" sz="quarter" idx="11"/>
          </p:nvPr>
        </p:nvSpPr>
        <p:spPr/>
        <p:txBody>
          <a:bodyPr/>
          <a:lstStyle/>
          <a:p>
            <a:r>
              <a:rPr lang="en-IN"/>
              <a:t>Prepared By: Ronak Panchal</a:t>
            </a:r>
          </a:p>
        </p:txBody>
      </p:sp>
      <p:sp>
        <p:nvSpPr>
          <p:cNvPr id="5" name="Slide Number Placeholder 4">
            <a:extLst>
              <a:ext uri="{FF2B5EF4-FFF2-40B4-BE49-F238E27FC236}">
                <a16:creationId xmlns:a16="http://schemas.microsoft.com/office/drawing/2014/main" id="{D01356C7-CC6F-4392-BB2E-21617A4D11E7}"/>
              </a:ext>
            </a:extLst>
          </p:cNvPr>
          <p:cNvSpPr>
            <a:spLocks noGrp="1"/>
          </p:cNvSpPr>
          <p:nvPr>
            <p:ph type="sldNum" sz="quarter" idx="12"/>
          </p:nvPr>
        </p:nvSpPr>
        <p:spPr/>
        <p:txBody>
          <a:bodyPr/>
          <a:lstStyle/>
          <a:p>
            <a:fld id="{55EB95FA-237B-4EA0-82D1-BBD69720AEE9}" type="slidenum">
              <a:rPr lang="en-IN" smtClean="0"/>
              <a:t>40</a:t>
            </a:fld>
            <a:endParaRPr lang="en-IN"/>
          </a:p>
        </p:txBody>
      </p:sp>
    </p:spTree>
    <p:extLst>
      <p:ext uri="{BB962C8B-B14F-4D97-AF65-F5344CB8AC3E}">
        <p14:creationId xmlns:p14="http://schemas.microsoft.com/office/powerpoint/2010/main" val="72724695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7761E0-0885-418B-86AC-0C15C0E95F12}"/>
              </a:ext>
            </a:extLst>
          </p:cNvPr>
          <p:cNvSpPr>
            <a:spLocks noGrp="1"/>
          </p:cNvSpPr>
          <p:nvPr>
            <p:ph type="title"/>
          </p:nvPr>
        </p:nvSpPr>
        <p:spPr>
          <a:xfrm>
            <a:off x="1185334" y="62971"/>
            <a:ext cx="10016066" cy="1325563"/>
          </a:xfrm>
        </p:spPr>
        <p:txBody>
          <a:bodyPr/>
          <a:lstStyle/>
          <a:p>
            <a:r>
              <a:rPr lang="en-US" dirty="0"/>
              <a:t>Display classes of ontology</a:t>
            </a:r>
            <a:endParaRPr lang="en-IN" dirty="0"/>
          </a:p>
        </p:txBody>
      </p:sp>
      <p:sp>
        <p:nvSpPr>
          <p:cNvPr id="3" name="Content Placeholder 2">
            <a:extLst>
              <a:ext uri="{FF2B5EF4-FFF2-40B4-BE49-F238E27FC236}">
                <a16:creationId xmlns:a16="http://schemas.microsoft.com/office/drawing/2014/main" id="{C873617C-EA56-4996-806E-A51FB77B1F48}"/>
              </a:ext>
            </a:extLst>
          </p:cNvPr>
          <p:cNvSpPr>
            <a:spLocks noGrp="1"/>
          </p:cNvSpPr>
          <p:nvPr>
            <p:ph sz="quarter" idx="13"/>
          </p:nvPr>
        </p:nvSpPr>
        <p:spPr>
          <a:xfrm>
            <a:off x="1185333" y="1913466"/>
            <a:ext cx="9895174" cy="3318935"/>
          </a:xfrm>
        </p:spPr>
        <p:txBody>
          <a:bodyPr>
            <a:noAutofit/>
          </a:bodyPr>
          <a:lstStyle/>
          <a:p>
            <a:pPr marL="0" indent="0">
              <a:buNone/>
            </a:pPr>
            <a:r>
              <a:rPr lang="en-IN" sz="2400" dirty="0">
                <a:solidFill>
                  <a:srgbClr val="002060"/>
                </a:solidFill>
              </a:rPr>
              <a:t>prefix owl: &lt;http://www.w3.org/2002/07/owl#&gt;</a:t>
            </a:r>
          </a:p>
          <a:p>
            <a:pPr marL="0" indent="0">
              <a:buNone/>
            </a:pPr>
            <a:r>
              <a:rPr lang="en-IN" sz="2400" dirty="0">
                <a:solidFill>
                  <a:srgbClr val="002060"/>
                </a:solidFill>
              </a:rPr>
              <a:t>prefix </a:t>
            </a:r>
            <a:r>
              <a:rPr lang="en-IN" sz="2400" dirty="0" err="1">
                <a:solidFill>
                  <a:srgbClr val="002060"/>
                </a:solidFill>
              </a:rPr>
              <a:t>rdfs</a:t>
            </a:r>
            <a:r>
              <a:rPr lang="en-IN" sz="2400" dirty="0">
                <a:solidFill>
                  <a:srgbClr val="002060"/>
                </a:solidFill>
              </a:rPr>
              <a:t>: &lt;http://www.w3.org/2000/01/rdf-schema#&gt;</a:t>
            </a:r>
          </a:p>
          <a:p>
            <a:pPr marL="0" indent="0">
              <a:buNone/>
            </a:pPr>
            <a:endParaRPr lang="en-IN" sz="2400" dirty="0">
              <a:solidFill>
                <a:srgbClr val="002060"/>
              </a:solidFill>
            </a:endParaRPr>
          </a:p>
          <a:p>
            <a:pPr marL="0" indent="0">
              <a:buNone/>
            </a:pPr>
            <a:r>
              <a:rPr lang="en-IN" sz="2400" dirty="0">
                <a:solidFill>
                  <a:srgbClr val="002060"/>
                </a:solidFill>
              </a:rPr>
              <a:t>SELECT DISTINCT ?class ?label ?description</a:t>
            </a:r>
          </a:p>
          <a:p>
            <a:pPr marL="0" indent="0">
              <a:buNone/>
            </a:pPr>
            <a:r>
              <a:rPr lang="en-IN" sz="2400" dirty="0">
                <a:solidFill>
                  <a:srgbClr val="002060"/>
                </a:solidFill>
              </a:rPr>
              <a:t>WHERE {</a:t>
            </a:r>
          </a:p>
          <a:p>
            <a:pPr marL="0" indent="0">
              <a:buNone/>
            </a:pPr>
            <a:r>
              <a:rPr lang="en-IN" sz="2400" dirty="0">
                <a:solidFill>
                  <a:srgbClr val="002060"/>
                </a:solidFill>
              </a:rPr>
              <a:t>  ?class a </a:t>
            </a:r>
            <a:r>
              <a:rPr lang="en-IN" sz="2400" dirty="0" err="1">
                <a:solidFill>
                  <a:srgbClr val="002060"/>
                </a:solidFill>
              </a:rPr>
              <a:t>owl:Class</a:t>
            </a:r>
            <a:r>
              <a:rPr lang="en-IN" sz="2400" dirty="0">
                <a:solidFill>
                  <a:srgbClr val="002060"/>
                </a:solidFill>
              </a:rPr>
              <a:t> .</a:t>
            </a:r>
          </a:p>
          <a:p>
            <a:pPr marL="0" indent="0">
              <a:buNone/>
            </a:pPr>
            <a:r>
              <a:rPr lang="en-IN" sz="2400" dirty="0">
                <a:solidFill>
                  <a:srgbClr val="002060"/>
                </a:solidFill>
              </a:rPr>
              <a:t>  OPTIONAL { ?class </a:t>
            </a:r>
            <a:r>
              <a:rPr lang="en-IN" sz="2400" dirty="0" err="1">
                <a:solidFill>
                  <a:srgbClr val="002060"/>
                </a:solidFill>
              </a:rPr>
              <a:t>rdfs:label</a:t>
            </a:r>
            <a:r>
              <a:rPr lang="en-IN" sz="2400" dirty="0">
                <a:solidFill>
                  <a:srgbClr val="002060"/>
                </a:solidFill>
              </a:rPr>
              <a:t> ?label}</a:t>
            </a:r>
          </a:p>
          <a:p>
            <a:pPr marL="0" indent="0">
              <a:buNone/>
            </a:pPr>
            <a:r>
              <a:rPr lang="en-IN" sz="2400" dirty="0">
                <a:solidFill>
                  <a:srgbClr val="002060"/>
                </a:solidFill>
              </a:rPr>
              <a:t>  OPTIONAL { ?class </a:t>
            </a:r>
            <a:r>
              <a:rPr lang="en-IN" sz="2400" dirty="0" err="1">
                <a:solidFill>
                  <a:srgbClr val="002060"/>
                </a:solidFill>
              </a:rPr>
              <a:t>rdfs:comment</a:t>
            </a:r>
            <a:r>
              <a:rPr lang="en-IN" sz="2400" dirty="0">
                <a:solidFill>
                  <a:srgbClr val="002060"/>
                </a:solidFill>
              </a:rPr>
              <a:t> ?description}</a:t>
            </a:r>
          </a:p>
          <a:p>
            <a:pPr marL="0" indent="0">
              <a:buNone/>
            </a:pPr>
            <a:r>
              <a:rPr lang="en-IN" sz="2400" dirty="0">
                <a:solidFill>
                  <a:srgbClr val="002060"/>
                </a:solidFill>
              </a:rPr>
              <a:t>}  LIMIT 25</a:t>
            </a:r>
          </a:p>
        </p:txBody>
      </p:sp>
      <p:sp>
        <p:nvSpPr>
          <p:cNvPr id="4" name="Footer Placeholder 3">
            <a:extLst>
              <a:ext uri="{FF2B5EF4-FFF2-40B4-BE49-F238E27FC236}">
                <a16:creationId xmlns:a16="http://schemas.microsoft.com/office/drawing/2014/main" id="{E9557432-A24E-42A0-9E8C-7A1C10FDEBEA}"/>
              </a:ext>
            </a:extLst>
          </p:cNvPr>
          <p:cNvSpPr>
            <a:spLocks noGrp="1"/>
          </p:cNvSpPr>
          <p:nvPr>
            <p:ph type="ftr" sz="quarter" idx="11"/>
          </p:nvPr>
        </p:nvSpPr>
        <p:spPr/>
        <p:txBody>
          <a:bodyPr/>
          <a:lstStyle/>
          <a:p>
            <a:r>
              <a:rPr lang="en-IN"/>
              <a:t>Prepared By: Ronak Panchal</a:t>
            </a:r>
          </a:p>
        </p:txBody>
      </p:sp>
      <p:sp>
        <p:nvSpPr>
          <p:cNvPr id="5" name="Slide Number Placeholder 4">
            <a:extLst>
              <a:ext uri="{FF2B5EF4-FFF2-40B4-BE49-F238E27FC236}">
                <a16:creationId xmlns:a16="http://schemas.microsoft.com/office/drawing/2014/main" id="{B2F8B62F-B874-422D-9172-BAF1B97817FF}"/>
              </a:ext>
            </a:extLst>
          </p:cNvPr>
          <p:cNvSpPr>
            <a:spLocks noGrp="1"/>
          </p:cNvSpPr>
          <p:nvPr>
            <p:ph type="sldNum" sz="quarter" idx="12"/>
          </p:nvPr>
        </p:nvSpPr>
        <p:spPr/>
        <p:txBody>
          <a:bodyPr/>
          <a:lstStyle/>
          <a:p>
            <a:fld id="{55EB95FA-237B-4EA0-82D1-BBD69720AEE9}" type="slidenum">
              <a:rPr lang="en-IN" smtClean="0"/>
              <a:t>41</a:t>
            </a:fld>
            <a:endParaRPr lang="en-IN"/>
          </a:p>
        </p:txBody>
      </p:sp>
    </p:spTree>
    <p:extLst>
      <p:ext uri="{BB962C8B-B14F-4D97-AF65-F5344CB8AC3E}">
        <p14:creationId xmlns:p14="http://schemas.microsoft.com/office/powerpoint/2010/main" val="135192463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1D6AB1-7FDC-4CB5-B5D8-0E456F38A019}"/>
              </a:ext>
            </a:extLst>
          </p:cNvPr>
          <p:cNvSpPr>
            <a:spLocks noGrp="1"/>
          </p:cNvSpPr>
          <p:nvPr>
            <p:ph type="title"/>
          </p:nvPr>
        </p:nvSpPr>
        <p:spPr/>
        <p:txBody>
          <a:bodyPr/>
          <a:lstStyle/>
          <a:p>
            <a:r>
              <a:rPr lang="en-US" dirty="0"/>
              <a:t>Display subclasses from ontology</a:t>
            </a:r>
            <a:endParaRPr lang="en-IN" dirty="0"/>
          </a:p>
        </p:txBody>
      </p:sp>
      <p:sp>
        <p:nvSpPr>
          <p:cNvPr id="3" name="Content Placeholder 2">
            <a:extLst>
              <a:ext uri="{FF2B5EF4-FFF2-40B4-BE49-F238E27FC236}">
                <a16:creationId xmlns:a16="http://schemas.microsoft.com/office/drawing/2014/main" id="{BBDF7496-140A-4DE9-9E1B-9616588EF122}"/>
              </a:ext>
            </a:extLst>
          </p:cNvPr>
          <p:cNvSpPr>
            <a:spLocks noGrp="1"/>
          </p:cNvSpPr>
          <p:nvPr>
            <p:ph sz="quarter" idx="13"/>
          </p:nvPr>
        </p:nvSpPr>
        <p:spPr>
          <a:xfrm>
            <a:off x="1097280" y="1930399"/>
            <a:ext cx="10058400" cy="3877733"/>
          </a:xfrm>
        </p:spPr>
        <p:txBody>
          <a:bodyPr>
            <a:noAutofit/>
          </a:bodyPr>
          <a:lstStyle/>
          <a:p>
            <a:pPr marL="0" indent="0">
              <a:buNone/>
            </a:pPr>
            <a:r>
              <a:rPr lang="en-IN" sz="2400" dirty="0">
                <a:solidFill>
                  <a:srgbClr val="002060"/>
                </a:solidFill>
              </a:rPr>
              <a:t>PREFIX </a:t>
            </a:r>
            <a:r>
              <a:rPr lang="en-IN" sz="2400" dirty="0" err="1">
                <a:solidFill>
                  <a:srgbClr val="002060"/>
                </a:solidFill>
              </a:rPr>
              <a:t>rdf</a:t>
            </a:r>
            <a:r>
              <a:rPr lang="en-IN" sz="2400" dirty="0">
                <a:solidFill>
                  <a:srgbClr val="002060"/>
                </a:solidFill>
              </a:rPr>
              <a:t>: &lt;http://www.w3.org/1999/02/22-rdf-syntax-ns#&gt;</a:t>
            </a:r>
          </a:p>
          <a:p>
            <a:pPr marL="0" indent="0">
              <a:buNone/>
            </a:pPr>
            <a:r>
              <a:rPr lang="en-IN" sz="2400" dirty="0">
                <a:solidFill>
                  <a:srgbClr val="002060"/>
                </a:solidFill>
              </a:rPr>
              <a:t>PREFIX owl: &lt;http://www.w3.org/2002/07/owl#&gt;</a:t>
            </a:r>
          </a:p>
          <a:p>
            <a:pPr marL="0" indent="0">
              <a:buNone/>
            </a:pPr>
            <a:r>
              <a:rPr lang="en-IN" sz="2400" dirty="0">
                <a:solidFill>
                  <a:srgbClr val="002060"/>
                </a:solidFill>
              </a:rPr>
              <a:t>PREFIX </a:t>
            </a:r>
            <a:r>
              <a:rPr lang="en-IN" sz="2400" dirty="0" err="1">
                <a:solidFill>
                  <a:srgbClr val="002060"/>
                </a:solidFill>
              </a:rPr>
              <a:t>rdfs</a:t>
            </a:r>
            <a:r>
              <a:rPr lang="en-IN" sz="2400" dirty="0">
                <a:solidFill>
                  <a:srgbClr val="002060"/>
                </a:solidFill>
              </a:rPr>
              <a:t>: &lt;http://www.w3.org/2000/01/rdf-schema#&gt;</a:t>
            </a:r>
          </a:p>
          <a:p>
            <a:pPr marL="0" indent="0">
              <a:buNone/>
            </a:pPr>
            <a:r>
              <a:rPr lang="en-IN" sz="2400" dirty="0">
                <a:solidFill>
                  <a:srgbClr val="002060"/>
                </a:solidFill>
              </a:rPr>
              <a:t>PREFIX </a:t>
            </a:r>
            <a:r>
              <a:rPr lang="en-IN" sz="2400" dirty="0" err="1">
                <a:solidFill>
                  <a:srgbClr val="002060"/>
                </a:solidFill>
              </a:rPr>
              <a:t>xsd</a:t>
            </a:r>
            <a:r>
              <a:rPr lang="en-IN" sz="2400" dirty="0">
                <a:solidFill>
                  <a:srgbClr val="002060"/>
                </a:solidFill>
              </a:rPr>
              <a:t>: &lt;http://www.w3.org/2001/XMLSchema#&gt;</a:t>
            </a:r>
          </a:p>
          <a:p>
            <a:pPr marL="0" indent="0">
              <a:buNone/>
            </a:pPr>
            <a:r>
              <a:rPr lang="en-IN" sz="2400" dirty="0">
                <a:solidFill>
                  <a:srgbClr val="002060"/>
                </a:solidFill>
              </a:rPr>
              <a:t>SELECT ?subject ?object</a:t>
            </a:r>
          </a:p>
          <a:p>
            <a:pPr marL="0" indent="0">
              <a:buNone/>
            </a:pPr>
            <a:r>
              <a:rPr lang="en-IN" sz="2400" dirty="0">
                <a:solidFill>
                  <a:srgbClr val="002060"/>
                </a:solidFill>
              </a:rPr>
              <a:t>WHERE</a:t>
            </a:r>
          </a:p>
          <a:p>
            <a:pPr marL="0" indent="0">
              <a:buNone/>
            </a:pPr>
            <a:r>
              <a:rPr lang="en-IN" sz="2400" dirty="0">
                <a:solidFill>
                  <a:srgbClr val="002060"/>
                </a:solidFill>
              </a:rPr>
              <a:t> { </a:t>
            </a:r>
          </a:p>
          <a:p>
            <a:pPr marL="0" indent="0">
              <a:buNone/>
            </a:pPr>
            <a:r>
              <a:rPr lang="en-IN" sz="2400" dirty="0">
                <a:solidFill>
                  <a:srgbClr val="002060"/>
                </a:solidFill>
              </a:rPr>
              <a:t>?subject </a:t>
            </a:r>
            <a:r>
              <a:rPr lang="en-IN" sz="2400" dirty="0" err="1">
                <a:solidFill>
                  <a:srgbClr val="002060"/>
                </a:solidFill>
              </a:rPr>
              <a:t>rdfs:subClassOf</a:t>
            </a:r>
            <a:r>
              <a:rPr lang="en-IN" sz="2400" dirty="0">
                <a:solidFill>
                  <a:srgbClr val="002060"/>
                </a:solidFill>
              </a:rPr>
              <a:t> ?object </a:t>
            </a:r>
          </a:p>
          <a:p>
            <a:pPr marL="0" indent="0">
              <a:buNone/>
            </a:pPr>
            <a:r>
              <a:rPr lang="en-IN" sz="2400" dirty="0">
                <a:solidFill>
                  <a:srgbClr val="002060"/>
                </a:solidFill>
              </a:rPr>
              <a:t>}</a:t>
            </a:r>
          </a:p>
        </p:txBody>
      </p:sp>
      <p:sp>
        <p:nvSpPr>
          <p:cNvPr id="4" name="Footer Placeholder 3">
            <a:extLst>
              <a:ext uri="{FF2B5EF4-FFF2-40B4-BE49-F238E27FC236}">
                <a16:creationId xmlns:a16="http://schemas.microsoft.com/office/drawing/2014/main" id="{4EBD2046-1FAE-497C-B7C7-F84E283EEBFC}"/>
              </a:ext>
            </a:extLst>
          </p:cNvPr>
          <p:cNvSpPr>
            <a:spLocks noGrp="1"/>
          </p:cNvSpPr>
          <p:nvPr>
            <p:ph type="ftr" sz="quarter" idx="11"/>
          </p:nvPr>
        </p:nvSpPr>
        <p:spPr/>
        <p:txBody>
          <a:bodyPr/>
          <a:lstStyle/>
          <a:p>
            <a:r>
              <a:rPr lang="en-IN"/>
              <a:t>Prepared By: Ronak Panchal</a:t>
            </a:r>
          </a:p>
        </p:txBody>
      </p:sp>
      <p:sp>
        <p:nvSpPr>
          <p:cNvPr id="5" name="Slide Number Placeholder 4">
            <a:extLst>
              <a:ext uri="{FF2B5EF4-FFF2-40B4-BE49-F238E27FC236}">
                <a16:creationId xmlns:a16="http://schemas.microsoft.com/office/drawing/2014/main" id="{E1BC1F0D-DFF3-4917-820D-5F8FA45A9B03}"/>
              </a:ext>
            </a:extLst>
          </p:cNvPr>
          <p:cNvSpPr>
            <a:spLocks noGrp="1"/>
          </p:cNvSpPr>
          <p:nvPr>
            <p:ph type="sldNum" sz="quarter" idx="12"/>
          </p:nvPr>
        </p:nvSpPr>
        <p:spPr/>
        <p:txBody>
          <a:bodyPr/>
          <a:lstStyle/>
          <a:p>
            <a:fld id="{55EB95FA-237B-4EA0-82D1-BBD69720AEE9}" type="slidenum">
              <a:rPr lang="en-IN" smtClean="0"/>
              <a:t>42</a:t>
            </a:fld>
            <a:endParaRPr lang="en-IN"/>
          </a:p>
        </p:txBody>
      </p:sp>
    </p:spTree>
    <p:extLst>
      <p:ext uri="{BB962C8B-B14F-4D97-AF65-F5344CB8AC3E}">
        <p14:creationId xmlns:p14="http://schemas.microsoft.com/office/powerpoint/2010/main" val="401323368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10367-4DD3-4666-86F4-F28861C4B704}"/>
              </a:ext>
            </a:extLst>
          </p:cNvPr>
          <p:cNvSpPr>
            <a:spLocks noGrp="1"/>
          </p:cNvSpPr>
          <p:nvPr>
            <p:ph type="title"/>
          </p:nvPr>
        </p:nvSpPr>
        <p:spPr/>
        <p:txBody>
          <a:bodyPr/>
          <a:lstStyle/>
          <a:p>
            <a:r>
              <a:rPr lang="en-US" dirty="0"/>
              <a:t>Practical Demo</a:t>
            </a:r>
            <a:endParaRPr lang="en-IN" dirty="0"/>
          </a:p>
        </p:txBody>
      </p:sp>
      <p:sp>
        <p:nvSpPr>
          <p:cNvPr id="3" name="Content Placeholder 2">
            <a:extLst>
              <a:ext uri="{FF2B5EF4-FFF2-40B4-BE49-F238E27FC236}">
                <a16:creationId xmlns:a16="http://schemas.microsoft.com/office/drawing/2014/main" id="{761704C9-252F-4ED0-AF42-9050210688C3}"/>
              </a:ext>
            </a:extLst>
          </p:cNvPr>
          <p:cNvSpPr>
            <a:spLocks noGrp="1"/>
          </p:cNvSpPr>
          <p:nvPr>
            <p:ph sz="quarter" idx="13"/>
          </p:nvPr>
        </p:nvSpPr>
        <p:spPr>
          <a:xfrm>
            <a:off x="1219200" y="2063396"/>
            <a:ext cx="9861307" cy="3311189"/>
          </a:xfrm>
        </p:spPr>
        <p:txBody>
          <a:bodyPr/>
          <a:lstStyle/>
          <a:p>
            <a:pPr lvl="1">
              <a:buFont typeface="Wingdings" panose="05000000000000000000" pitchFamily="2" charset="2"/>
              <a:buChar char="ü"/>
            </a:pPr>
            <a:r>
              <a:rPr lang="en-US" sz="3200" dirty="0"/>
              <a:t> Creating ontology and queries in Protégé Editor</a:t>
            </a:r>
          </a:p>
          <a:p>
            <a:pPr lvl="1">
              <a:buFont typeface="Wingdings" panose="05000000000000000000" pitchFamily="2" charset="2"/>
              <a:buChar char="ü"/>
            </a:pPr>
            <a:r>
              <a:rPr lang="en-US" sz="3200" dirty="0"/>
              <a:t> Retrieving Data from Ontology using Python Code</a:t>
            </a:r>
          </a:p>
          <a:p>
            <a:endParaRPr lang="en-IN" dirty="0"/>
          </a:p>
        </p:txBody>
      </p:sp>
      <p:sp>
        <p:nvSpPr>
          <p:cNvPr id="4" name="Footer Placeholder 3">
            <a:extLst>
              <a:ext uri="{FF2B5EF4-FFF2-40B4-BE49-F238E27FC236}">
                <a16:creationId xmlns:a16="http://schemas.microsoft.com/office/drawing/2014/main" id="{D5FFC8D5-0AC4-401F-9CF6-8C03FBACF731}"/>
              </a:ext>
            </a:extLst>
          </p:cNvPr>
          <p:cNvSpPr>
            <a:spLocks noGrp="1"/>
          </p:cNvSpPr>
          <p:nvPr>
            <p:ph type="ftr" sz="quarter" idx="11"/>
          </p:nvPr>
        </p:nvSpPr>
        <p:spPr/>
        <p:txBody>
          <a:bodyPr/>
          <a:lstStyle/>
          <a:p>
            <a:r>
              <a:rPr lang="en-IN"/>
              <a:t>Prepared By: Ronak Panchal</a:t>
            </a:r>
          </a:p>
        </p:txBody>
      </p:sp>
      <p:sp>
        <p:nvSpPr>
          <p:cNvPr id="5" name="Slide Number Placeholder 4">
            <a:extLst>
              <a:ext uri="{FF2B5EF4-FFF2-40B4-BE49-F238E27FC236}">
                <a16:creationId xmlns:a16="http://schemas.microsoft.com/office/drawing/2014/main" id="{CBCFEB34-7A20-4C3E-B0EC-C000215BDA45}"/>
              </a:ext>
            </a:extLst>
          </p:cNvPr>
          <p:cNvSpPr>
            <a:spLocks noGrp="1"/>
          </p:cNvSpPr>
          <p:nvPr>
            <p:ph type="sldNum" sz="quarter" idx="12"/>
          </p:nvPr>
        </p:nvSpPr>
        <p:spPr/>
        <p:txBody>
          <a:bodyPr/>
          <a:lstStyle/>
          <a:p>
            <a:fld id="{55EB95FA-237B-4EA0-82D1-BBD69720AEE9}" type="slidenum">
              <a:rPr lang="en-IN" smtClean="0"/>
              <a:t>43</a:t>
            </a:fld>
            <a:endParaRPr lang="en-IN"/>
          </a:p>
        </p:txBody>
      </p:sp>
    </p:spTree>
    <p:extLst>
      <p:ext uri="{BB962C8B-B14F-4D97-AF65-F5344CB8AC3E}">
        <p14:creationId xmlns:p14="http://schemas.microsoft.com/office/powerpoint/2010/main" val="161192686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92B927-C101-4299-9F4D-A82B6A2D02BB}"/>
              </a:ext>
            </a:extLst>
          </p:cNvPr>
          <p:cNvSpPr>
            <a:spLocks noGrp="1"/>
          </p:cNvSpPr>
          <p:nvPr>
            <p:ph type="title"/>
          </p:nvPr>
        </p:nvSpPr>
        <p:spPr>
          <a:xfrm>
            <a:off x="838200" y="774701"/>
            <a:ext cx="10515600" cy="583142"/>
          </a:xfrm>
        </p:spPr>
        <p:txBody>
          <a:bodyPr>
            <a:normAutofit fontScale="90000"/>
          </a:bodyPr>
          <a:lstStyle/>
          <a:p>
            <a:r>
              <a:rPr lang="en-US" dirty="0"/>
              <a:t>References</a:t>
            </a:r>
            <a:endParaRPr lang="en-IN" dirty="0"/>
          </a:p>
        </p:txBody>
      </p:sp>
      <p:sp>
        <p:nvSpPr>
          <p:cNvPr id="3" name="Content Placeholder 2">
            <a:extLst>
              <a:ext uri="{FF2B5EF4-FFF2-40B4-BE49-F238E27FC236}">
                <a16:creationId xmlns:a16="http://schemas.microsoft.com/office/drawing/2014/main" id="{C80317CF-F07D-419E-8B42-8B6359E9589F}"/>
              </a:ext>
            </a:extLst>
          </p:cNvPr>
          <p:cNvSpPr>
            <a:spLocks noGrp="1"/>
          </p:cNvSpPr>
          <p:nvPr>
            <p:ph sz="quarter" idx="13"/>
          </p:nvPr>
        </p:nvSpPr>
        <p:spPr>
          <a:xfrm>
            <a:off x="685800" y="1879600"/>
            <a:ext cx="10394707" cy="4544483"/>
          </a:xfrm>
        </p:spPr>
        <p:txBody>
          <a:bodyPr>
            <a:normAutofit fontScale="92500" lnSpcReduction="20000"/>
          </a:bodyPr>
          <a:lstStyle/>
          <a:p>
            <a:pPr lvl="1">
              <a:buFont typeface="Arial" panose="020B0604020202020204" pitchFamily="34" charset="0"/>
              <a:buChar char="•"/>
            </a:pPr>
            <a:r>
              <a:rPr lang="en-IN" dirty="0">
                <a:hlinkClick r:id="rId2"/>
              </a:rPr>
              <a:t>https://www.ecs.soton.ac.uk/news/658</a:t>
            </a:r>
            <a:r>
              <a:rPr lang="en-IN" dirty="0"/>
              <a:t> </a:t>
            </a:r>
            <a:r>
              <a:rPr lang="en-IN" dirty="0">
                <a:hlinkClick r:id="rId3"/>
              </a:rPr>
              <a:t>–</a:t>
            </a:r>
            <a:r>
              <a:rPr lang="en-IN" dirty="0"/>
              <a:t> About Tim Berners Lee</a:t>
            </a:r>
            <a:endParaRPr lang="en-IN" dirty="0">
              <a:hlinkClick r:id="rId3"/>
            </a:endParaRPr>
          </a:p>
          <a:p>
            <a:pPr lvl="1">
              <a:buFont typeface="Arial" panose="020B0604020202020204" pitchFamily="34" charset="0"/>
              <a:buChar char="•"/>
            </a:pPr>
            <a:r>
              <a:rPr lang="en-IN" dirty="0">
                <a:hlinkClick r:id="rId3"/>
              </a:rPr>
              <a:t>https://www.cambridgesemantics.com/blog/semantic-university/intro-semantic-web/</a:t>
            </a:r>
            <a:endParaRPr lang="en-IN" dirty="0">
              <a:hlinkClick r:id="rId4"/>
            </a:endParaRPr>
          </a:p>
          <a:p>
            <a:pPr lvl="1">
              <a:buFont typeface="Arial" panose="020B0604020202020204" pitchFamily="34" charset="0"/>
              <a:buChar char="•"/>
            </a:pPr>
            <a:r>
              <a:rPr lang="en-IN" dirty="0">
                <a:hlinkClick r:id="rId4"/>
              </a:rPr>
              <a:t>https://www.emse.fr/~zimmermann/Teaching/SemWeb/</a:t>
            </a:r>
            <a:endParaRPr lang="en-IN" dirty="0"/>
          </a:p>
          <a:p>
            <a:pPr lvl="1">
              <a:buFont typeface="Arial" panose="020B0604020202020204" pitchFamily="34" charset="0"/>
              <a:buChar char="•"/>
            </a:pPr>
            <a:r>
              <a:rPr lang="en-IN" dirty="0">
                <a:hlinkClick r:id="rId5"/>
              </a:rPr>
              <a:t>https://people.cs.pitt.edu/~milos/courses/cs2740/Lectures/class16.pdf</a:t>
            </a:r>
            <a:endParaRPr lang="en-IN" dirty="0"/>
          </a:p>
          <a:p>
            <a:pPr lvl="1">
              <a:buFont typeface="Arial" panose="020B0604020202020204" pitchFamily="34" charset="0"/>
              <a:buChar char="•"/>
            </a:pPr>
            <a:r>
              <a:rPr lang="en-IN" dirty="0">
                <a:hlinkClick r:id="rId6"/>
              </a:rPr>
              <a:t>https://cse.iitkgp.ac.in/~tkmishra/files/SEMANTIC%20WEB%20report.pdf</a:t>
            </a:r>
            <a:endParaRPr lang="en-IN" dirty="0"/>
          </a:p>
          <a:p>
            <a:pPr lvl="1">
              <a:buFont typeface="Arial" panose="020B0604020202020204" pitchFamily="34" charset="0"/>
              <a:buChar char="•"/>
            </a:pPr>
            <a:r>
              <a:rPr lang="en-IN" dirty="0">
                <a:hlinkClick r:id="rId7"/>
              </a:rPr>
              <a:t>https://cdn1.marklogic.com/wp-content/uploads/2018/01/MarkLogic-White-Paper-MarkLogic-Semantics-08042014.pdf</a:t>
            </a:r>
            <a:endParaRPr lang="en-IN" dirty="0"/>
          </a:p>
          <a:p>
            <a:pPr lvl="1">
              <a:buFont typeface="Arial" panose="020B0604020202020204" pitchFamily="34" charset="0"/>
              <a:buChar char="•"/>
            </a:pPr>
            <a:r>
              <a:rPr lang="en-IN" dirty="0">
                <a:hlinkClick r:id="rId8"/>
              </a:rPr>
              <a:t>https://docs.marklogic.com/guide/semantics/intro</a:t>
            </a:r>
            <a:endParaRPr lang="en-IN" dirty="0"/>
          </a:p>
          <a:p>
            <a:pPr lvl="1">
              <a:buFont typeface="Arial" panose="020B0604020202020204" pitchFamily="34" charset="0"/>
              <a:buChar char="•"/>
            </a:pPr>
            <a:r>
              <a:rPr lang="en-IN" dirty="0">
                <a:hlinkClick r:id="rId9"/>
              </a:rPr>
              <a:t>https://www.itpro.co.uk/strategy/29606/what-is-the-semantic-web</a:t>
            </a:r>
            <a:endParaRPr lang="en-IN" dirty="0"/>
          </a:p>
          <a:p>
            <a:pPr lvl="1">
              <a:buFont typeface="Arial" panose="020B0604020202020204" pitchFamily="34" charset="0"/>
              <a:buChar char="•"/>
            </a:pPr>
            <a:r>
              <a:rPr lang="en-IN" dirty="0">
                <a:hlinkClick r:id="rId10"/>
              </a:rPr>
              <a:t>http://www.iro.umontreal.ca/~lapalme/ift6281/sparql-1_1-cheat-sheet.pdf</a:t>
            </a:r>
            <a:r>
              <a:rPr lang="en-IN" dirty="0"/>
              <a:t> – SPARQL Syntax and all</a:t>
            </a:r>
          </a:p>
          <a:p>
            <a:pPr lvl="1">
              <a:buFont typeface="Arial" panose="020B0604020202020204" pitchFamily="34" charset="0"/>
              <a:buChar char="•"/>
            </a:pPr>
            <a:r>
              <a:rPr lang="en-IN" dirty="0">
                <a:hlinkClick r:id="rId11"/>
              </a:rPr>
              <a:t>https://www.slideshare.net/tpluskiewicz/introduction-to-the-semantic-web-16024553</a:t>
            </a:r>
            <a:endParaRPr lang="en-IN" dirty="0"/>
          </a:p>
          <a:p>
            <a:pPr lvl="1">
              <a:buFont typeface="Arial" panose="020B0604020202020204" pitchFamily="34" charset="0"/>
              <a:buChar char="•"/>
            </a:pPr>
            <a:r>
              <a:rPr lang="en-IN" dirty="0">
                <a:hlinkClick r:id="rId12"/>
              </a:rPr>
              <a:t>https://ti.arc.nasa.gov/m/pub-archive/879h/0879%20(Ashish).pdf</a:t>
            </a:r>
            <a:r>
              <a:rPr lang="en-IN" dirty="0"/>
              <a:t> Application</a:t>
            </a:r>
          </a:p>
          <a:p>
            <a:pPr lvl="1">
              <a:buFont typeface="Arial" panose="020B0604020202020204" pitchFamily="34" charset="0"/>
              <a:buChar char="•"/>
            </a:pPr>
            <a:r>
              <a:rPr lang="en-IN" dirty="0">
                <a:hlinkClick r:id="rId13"/>
              </a:rPr>
              <a:t>https://www.technologyreview.com/2011/06/10/22861/google-microsoft-and-yahoo-team-up-to-advance-semantic-web/</a:t>
            </a:r>
            <a:r>
              <a:rPr lang="en-IN" dirty="0"/>
              <a:t> Application</a:t>
            </a:r>
          </a:p>
          <a:p>
            <a:pPr lvl="1">
              <a:buFont typeface="Arial" panose="020B0604020202020204" pitchFamily="34" charset="0"/>
              <a:buChar char="•"/>
            </a:pPr>
            <a:r>
              <a:rPr lang="en-IN" dirty="0">
                <a:hlinkClick r:id="rId14"/>
              </a:rPr>
              <a:t>https://www.w3.org/2009/Talks/1214-Darmstadt-IH/Applications.pdf</a:t>
            </a:r>
            <a:r>
              <a:rPr lang="en-IN" dirty="0"/>
              <a:t> - Application</a:t>
            </a:r>
          </a:p>
          <a:p>
            <a:pPr lvl="1">
              <a:buFont typeface="Arial" panose="020B0604020202020204" pitchFamily="34" charset="0"/>
              <a:buChar char="•"/>
            </a:pPr>
            <a:r>
              <a:rPr lang="en-IN" dirty="0">
                <a:hlinkClick r:id="rId15"/>
              </a:rPr>
              <a:t>https://www.w3.org/2005/04/FSWS/Submissions/16/paper.html</a:t>
            </a:r>
            <a:r>
              <a:rPr lang="en-IN" dirty="0"/>
              <a:t> - Application </a:t>
            </a:r>
            <a:r>
              <a:rPr lang="en-IN" dirty="0" err="1"/>
              <a:t>ETourism</a:t>
            </a:r>
            <a:endParaRPr lang="en-IN" dirty="0"/>
          </a:p>
          <a:p>
            <a:pPr lvl="1">
              <a:buFont typeface="Arial" panose="020B0604020202020204" pitchFamily="34" charset="0"/>
              <a:buChar char="•"/>
            </a:pPr>
            <a:r>
              <a:rPr lang="en-IN" dirty="0">
                <a:hlinkClick r:id="rId16"/>
              </a:rPr>
              <a:t>https://www.slideshare.net/comerciodeportugal/protege-tutorial</a:t>
            </a:r>
            <a:endParaRPr lang="en-IN" dirty="0"/>
          </a:p>
          <a:p>
            <a:pPr lvl="1">
              <a:buFont typeface="Arial" panose="020B0604020202020204" pitchFamily="34" charset="0"/>
              <a:buChar char="•"/>
            </a:pPr>
            <a:r>
              <a:rPr lang="en-IN" dirty="0">
                <a:hlinkClick r:id="rId17"/>
              </a:rPr>
              <a:t>https://www.slideshare.net/sadeghsalehi2/ontology-development-in-protg</a:t>
            </a:r>
            <a:endParaRPr lang="en-IN" dirty="0"/>
          </a:p>
        </p:txBody>
      </p:sp>
      <p:sp>
        <p:nvSpPr>
          <p:cNvPr id="4" name="Footer Placeholder 3">
            <a:extLst>
              <a:ext uri="{FF2B5EF4-FFF2-40B4-BE49-F238E27FC236}">
                <a16:creationId xmlns:a16="http://schemas.microsoft.com/office/drawing/2014/main" id="{C2B0FFB1-6403-4661-B7AA-D312F27CA860}"/>
              </a:ext>
            </a:extLst>
          </p:cNvPr>
          <p:cNvSpPr>
            <a:spLocks noGrp="1"/>
          </p:cNvSpPr>
          <p:nvPr>
            <p:ph type="ftr" sz="quarter" idx="11"/>
          </p:nvPr>
        </p:nvSpPr>
        <p:spPr/>
        <p:txBody>
          <a:bodyPr/>
          <a:lstStyle/>
          <a:p>
            <a:r>
              <a:rPr lang="en-IN"/>
              <a:t>Prepared By: Ronak Panchal</a:t>
            </a:r>
          </a:p>
        </p:txBody>
      </p:sp>
      <p:sp>
        <p:nvSpPr>
          <p:cNvPr id="5" name="Slide Number Placeholder 4">
            <a:extLst>
              <a:ext uri="{FF2B5EF4-FFF2-40B4-BE49-F238E27FC236}">
                <a16:creationId xmlns:a16="http://schemas.microsoft.com/office/drawing/2014/main" id="{98582454-A06C-46BC-B149-B12A4762A589}"/>
              </a:ext>
            </a:extLst>
          </p:cNvPr>
          <p:cNvSpPr>
            <a:spLocks noGrp="1"/>
          </p:cNvSpPr>
          <p:nvPr>
            <p:ph type="sldNum" sz="quarter" idx="12"/>
          </p:nvPr>
        </p:nvSpPr>
        <p:spPr/>
        <p:txBody>
          <a:bodyPr/>
          <a:lstStyle/>
          <a:p>
            <a:fld id="{55EB95FA-237B-4EA0-82D1-BBD69720AEE9}" type="slidenum">
              <a:rPr lang="en-IN" smtClean="0"/>
              <a:t>44</a:t>
            </a:fld>
            <a:endParaRPr lang="en-IN"/>
          </a:p>
        </p:txBody>
      </p:sp>
    </p:spTree>
    <p:extLst>
      <p:ext uri="{BB962C8B-B14F-4D97-AF65-F5344CB8AC3E}">
        <p14:creationId xmlns:p14="http://schemas.microsoft.com/office/powerpoint/2010/main" val="19945353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C51C3E-E3B4-4B4F-8FAB-B5E550A3D672}"/>
              </a:ext>
            </a:extLst>
          </p:cNvPr>
          <p:cNvSpPr>
            <a:spLocks noGrp="1"/>
          </p:cNvSpPr>
          <p:nvPr>
            <p:ph type="title"/>
          </p:nvPr>
        </p:nvSpPr>
        <p:spPr/>
        <p:txBody>
          <a:bodyPr/>
          <a:lstStyle/>
          <a:p>
            <a:r>
              <a:rPr lang="en-US" dirty="0"/>
              <a:t>History of Semantic Web</a:t>
            </a:r>
            <a:endParaRPr lang="en-IN" dirty="0"/>
          </a:p>
        </p:txBody>
      </p:sp>
      <p:sp>
        <p:nvSpPr>
          <p:cNvPr id="3" name="Content Placeholder 2">
            <a:extLst>
              <a:ext uri="{FF2B5EF4-FFF2-40B4-BE49-F238E27FC236}">
                <a16:creationId xmlns:a16="http://schemas.microsoft.com/office/drawing/2014/main" id="{3185A846-58E9-4245-BE94-AB5140DA37D5}"/>
              </a:ext>
            </a:extLst>
          </p:cNvPr>
          <p:cNvSpPr>
            <a:spLocks noGrp="1"/>
          </p:cNvSpPr>
          <p:nvPr>
            <p:ph sz="quarter" idx="13"/>
          </p:nvPr>
        </p:nvSpPr>
        <p:spPr>
          <a:xfrm>
            <a:off x="4318000" y="2063396"/>
            <a:ext cx="7179733" cy="3897137"/>
          </a:xfrm>
        </p:spPr>
        <p:txBody>
          <a:bodyPr>
            <a:normAutofit lnSpcReduction="10000"/>
          </a:bodyPr>
          <a:lstStyle/>
          <a:p>
            <a:pPr marL="285750" indent="-285750" algn="just">
              <a:lnSpc>
                <a:spcPct val="100000"/>
              </a:lnSpc>
              <a:buFont typeface="Arial" panose="020B0604020202020204" pitchFamily="34" charset="0"/>
              <a:buChar char="•"/>
            </a:pPr>
            <a:r>
              <a:rPr lang="en-US" dirty="0"/>
              <a:t>The inventor of the World Wide Web, </a:t>
            </a:r>
            <a:r>
              <a:rPr lang="en-US" b="1" dirty="0">
                <a:solidFill>
                  <a:srgbClr val="FF0000"/>
                </a:solidFill>
              </a:rPr>
              <a:t>Sir Tim Berners-Lee, </a:t>
            </a:r>
            <a:r>
              <a:rPr lang="en-US" dirty="0"/>
              <a:t>and also build </a:t>
            </a:r>
            <a:r>
              <a:rPr lang="en-US" b="1" dirty="0">
                <a:solidFill>
                  <a:srgbClr val="FF0000"/>
                </a:solidFill>
              </a:rPr>
              <a:t>HTML and URL</a:t>
            </a:r>
            <a:r>
              <a:rPr lang="en-US" dirty="0"/>
              <a:t>.</a:t>
            </a:r>
          </a:p>
          <a:p>
            <a:pPr marL="285750" indent="-285750" algn="just">
              <a:lnSpc>
                <a:spcPct val="100000"/>
              </a:lnSpc>
              <a:buFont typeface="Arial" panose="020B0604020202020204" pitchFamily="34" charset="0"/>
              <a:buChar char="•"/>
            </a:pPr>
            <a:r>
              <a:rPr lang="en-US" dirty="0"/>
              <a:t>He is current appointments as Senior Research Scientist at MIT's Computer Science and Artificial Intelligence Laboratory, and   </a:t>
            </a:r>
          </a:p>
          <a:p>
            <a:pPr marL="285750" indent="-285750" algn="just">
              <a:lnSpc>
                <a:spcPct val="100000"/>
              </a:lnSpc>
              <a:buFont typeface="Arial" panose="020B0604020202020204" pitchFamily="34" charset="0"/>
              <a:buChar char="•"/>
            </a:pPr>
            <a:r>
              <a:rPr lang="en-US" dirty="0"/>
              <a:t>He is Director of the World Wide Web Consortium (W3C). </a:t>
            </a:r>
          </a:p>
          <a:p>
            <a:pPr marL="228600" indent="-228600" algn="just">
              <a:lnSpc>
                <a:spcPct val="100000"/>
              </a:lnSpc>
              <a:spcBef>
                <a:spcPts val="1000"/>
              </a:spcBef>
              <a:buFont typeface="Arial" panose="020B0604020202020204" pitchFamily="34" charset="0"/>
              <a:buChar char="•"/>
            </a:pPr>
            <a:r>
              <a:rPr lang="en-US" dirty="0"/>
              <a:t>He is closely involved with the evolution of the Semantic Web, which is Tim's vision for the future of the Web.</a:t>
            </a:r>
          </a:p>
          <a:p>
            <a:pPr marL="228600" indent="-228600" algn="just">
              <a:lnSpc>
                <a:spcPct val="100000"/>
              </a:lnSpc>
              <a:spcBef>
                <a:spcPts val="1000"/>
              </a:spcBef>
              <a:buFont typeface="Arial" panose="020B0604020202020204" pitchFamily="34" charset="0"/>
              <a:buChar char="•"/>
            </a:pPr>
            <a:r>
              <a:rPr lang="en-US" dirty="0"/>
              <a:t>The ARPANET community expanded the WWW.</a:t>
            </a:r>
          </a:p>
          <a:p>
            <a:pPr marL="228600" indent="-228600" algn="just">
              <a:lnSpc>
                <a:spcPct val="100000"/>
              </a:lnSpc>
              <a:spcBef>
                <a:spcPts val="1000"/>
              </a:spcBef>
              <a:buFont typeface="Arial" panose="020B0604020202020204" pitchFamily="34" charset="0"/>
              <a:buChar char="•"/>
            </a:pPr>
            <a:r>
              <a:rPr lang="en-US" dirty="0"/>
              <a:t>He has contributed to develop first web browser MOSAIC (Navigator).</a:t>
            </a:r>
          </a:p>
        </p:txBody>
      </p:sp>
      <p:sp>
        <p:nvSpPr>
          <p:cNvPr id="4" name="Footer Placeholder 3">
            <a:extLst>
              <a:ext uri="{FF2B5EF4-FFF2-40B4-BE49-F238E27FC236}">
                <a16:creationId xmlns:a16="http://schemas.microsoft.com/office/drawing/2014/main" id="{7E216AD7-2798-455D-89AB-DDBDE4899B44}"/>
              </a:ext>
            </a:extLst>
          </p:cNvPr>
          <p:cNvSpPr>
            <a:spLocks noGrp="1"/>
          </p:cNvSpPr>
          <p:nvPr>
            <p:ph type="ftr" sz="quarter" idx="11"/>
          </p:nvPr>
        </p:nvSpPr>
        <p:spPr/>
        <p:txBody>
          <a:bodyPr/>
          <a:lstStyle/>
          <a:p>
            <a:r>
              <a:rPr lang="en-IN"/>
              <a:t>Prepared By: Ronak Panchal</a:t>
            </a:r>
          </a:p>
        </p:txBody>
      </p:sp>
      <p:sp>
        <p:nvSpPr>
          <p:cNvPr id="5" name="Slide Number Placeholder 4">
            <a:extLst>
              <a:ext uri="{FF2B5EF4-FFF2-40B4-BE49-F238E27FC236}">
                <a16:creationId xmlns:a16="http://schemas.microsoft.com/office/drawing/2014/main" id="{598F3516-007D-4CF0-A31B-2DF1CBF4919A}"/>
              </a:ext>
            </a:extLst>
          </p:cNvPr>
          <p:cNvSpPr>
            <a:spLocks noGrp="1"/>
          </p:cNvSpPr>
          <p:nvPr>
            <p:ph type="sldNum" sz="quarter" idx="12"/>
          </p:nvPr>
        </p:nvSpPr>
        <p:spPr/>
        <p:txBody>
          <a:bodyPr/>
          <a:lstStyle/>
          <a:p>
            <a:fld id="{55EB95FA-237B-4EA0-82D1-BBD69720AEE9}" type="slidenum">
              <a:rPr lang="en-IN" smtClean="0"/>
              <a:t>5</a:t>
            </a:fld>
            <a:endParaRPr lang="en-IN"/>
          </a:p>
        </p:txBody>
      </p:sp>
      <p:pic>
        <p:nvPicPr>
          <p:cNvPr id="6" name="Picture 2" descr="Sir Tim Berners Lee arriving at the Guildhall to receive the Honorary Freedom of the City of London">
            <a:extLst>
              <a:ext uri="{FF2B5EF4-FFF2-40B4-BE49-F238E27FC236}">
                <a16:creationId xmlns:a16="http://schemas.microsoft.com/office/drawing/2014/main" id="{94ECA3E8-C278-4B6F-B303-C8FB1A9AB6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6858" y="1991629"/>
            <a:ext cx="3932237" cy="42138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58252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4617AF-15D7-4C11-83DC-98D104B31294}"/>
              </a:ext>
            </a:extLst>
          </p:cNvPr>
          <p:cNvSpPr>
            <a:spLocks noGrp="1"/>
          </p:cNvSpPr>
          <p:nvPr>
            <p:ph type="title"/>
          </p:nvPr>
        </p:nvSpPr>
        <p:spPr>
          <a:xfrm>
            <a:off x="1097280" y="286603"/>
            <a:ext cx="10586720" cy="1450757"/>
          </a:xfrm>
        </p:spPr>
        <p:txBody>
          <a:bodyPr/>
          <a:lstStyle/>
          <a:p>
            <a:r>
              <a:rPr lang="en-US" dirty="0"/>
              <a:t>Introduction to semantic and semantic web</a:t>
            </a:r>
          </a:p>
        </p:txBody>
      </p:sp>
      <p:sp>
        <p:nvSpPr>
          <p:cNvPr id="3" name="Content Placeholder 2">
            <a:extLst>
              <a:ext uri="{FF2B5EF4-FFF2-40B4-BE49-F238E27FC236}">
                <a16:creationId xmlns:a16="http://schemas.microsoft.com/office/drawing/2014/main" id="{4B5BDF06-DAA8-4C64-A75B-E45640C039F0}"/>
              </a:ext>
            </a:extLst>
          </p:cNvPr>
          <p:cNvSpPr>
            <a:spLocks noGrp="1"/>
          </p:cNvSpPr>
          <p:nvPr>
            <p:ph sz="quarter" idx="13"/>
          </p:nvPr>
        </p:nvSpPr>
        <p:spPr>
          <a:xfrm>
            <a:off x="685800" y="1930400"/>
            <a:ext cx="11235267" cy="4316164"/>
          </a:xfrm>
        </p:spPr>
        <p:txBody>
          <a:bodyPr>
            <a:normAutofit fontScale="85000" lnSpcReduction="20000"/>
          </a:bodyPr>
          <a:lstStyle/>
          <a:p>
            <a:pPr marL="228600" indent="-228600" algn="just">
              <a:lnSpc>
                <a:spcPct val="100000"/>
              </a:lnSpc>
              <a:spcBef>
                <a:spcPts val="1000"/>
              </a:spcBef>
              <a:buFont typeface="Arial" panose="020B0604020202020204" pitchFamily="34" charset="0"/>
              <a:buChar char="•"/>
            </a:pPr>
            <a:r>
              <a:rPr lang="en-US" sz="2600" dirty="0">
                <a:solidFill>
                  <a:schemeClr val="tx1"/>
                </a:solidFill>
              </a:rPr>
              <a:t>Semantic is study of meaning. It explain how we derive meaning from </a:t>
            </a:r>
            <a:r>
              <a:rPr lang="en-US" sz="2600" b="1" dirty="0">
                <a:solidFill>
                  <a:srgbClr val="FF0000"/>
                </a:solidFill>
              </a:rPr>
              <a:t>words or symbols.</a:t>
            </a:r>
            <a:endParaRPr lang="en-US" sz="2600" dirty="0">
              <a:solidFill>
                <a:schemeClr val="tx1"/>
              </a:solidFill>
            </a:endParaRPr>
          </a:p>
          <a:p>
            <a:pPr marL="228600" indent="-228600" algn="just">
              <a:lnSpc>
                <a:spcPct val="100000"/>
              </a:lnSpc>
              <a:spcBef>
                <a:spcPts val="1000"/>
              </a:spcBef>
              <a:buFont typeface="Arial" panose="020B0604020202020204" pitchFamily="34" charset="0"/>
              <a:buChar char="•"/>
            </a:pPr>
            <a:r>
              <a:rPr lang="en-US" sz="2600" dirty="0">
                <a:solidFill>
                  <a:schemeClr val="tx1"/>
                </a:solidFill>
              </a:rPr>
              <a:t>The Semantic Web has been described by Tim Berners-Lee as 'an extension of the current web in which information is given well-defined meaning, better enabling computers and people to work in co-operation’. </a:t>
            </a:r>
          </a:p>
          <a:p>
            <a:pPr marL="228600" indent="-228600" algn="just">
              <a:lnSpc>
                <a:spcPct val="100000"/>
              </a:lnSpc>
              <a:spcBef>
                <a:spcPts val="1000"/>
              </a:spcBef>
              <a:buFont typeface="Arial" panose="020B0604020202020204" pitchFamily="34" charset="0"/>
              <a:buChar char="•"/>
            </a:pPr>
            <a:r>
              <a:rPr lang="en-US" sz="2600" dirty="0">
                <a:solidFill>
                  <a:schemeClr val="tx1"/>
                </a:solidFill>
              </a:rPr>
              <a:t>The Semantic Web is an extension of the traditional Web (World Wide Web) through standards set by the World Wide Web Consortium (W3C). </a:t>
            </a:r>
          </a:p>
          <a:p>
            <a:pPr marL="228600" indent="-228600" algn="just">
              <a:lnSpc>
                <a:spcPct val="100000"/>
              </a:lnSpc>
              <a:spcBef>
                <a:spcPts val="1000"/>
              </a:spcBef>
              <a:buFont typeface="Arial" panose="020B0604020202020204" pitchFamily="34" charset="0"/>
              <a:buChar char="•"/>
            </a:pPr>
            <a:r>
              <a:rPr lang="en-US" sz="2600" dirty="0">
                <a:solidFill>
                  <a:schemeClr val="tx1"/>
                </a:solidFill>
              </a:rPr>
              <a:t>Basic benefits of semantic web are :</a:t>
            </a:r>
          </a:p>
          <a:p>
            <a:pPr algn="just">
              <a:lnSpc>
                <a:spcPct val="100000"/>
              </a:lnSpc>
              <a:spcBef>
                <a:spcPts val="1000"/>
              </a:spcBef>
              <a:buFont typeface="Wingdings" panose="05000000000000000000" pitchFamily="2" charset="2"/>
              <a:buChar char="ü"/>
            </a:pPr>
            <a:r>
              <a:rPr lang="en-US" sz="2600" dirty="0">
                <a:solidFill>
                  <a:schemeClr val="tx1"/>
                </a:solidFill>
              </a:rPr>
              <a:t>Allowing machines to understand data</a:t>
            </a:r>
          </a:p>
          <a:p>
            <a:pPr algn="just">
              <a:lnSpc>
                <a:spcPct val="100000"/>
              </a:lnSpc>
              <a:spcBef>
                <a:spcPts val="1000"/>
              </a:spcBef>
              <a:buFont typeface="Wingdings" panose="05000000000000000000" pitchFamily="2" charset="2"/>
              <a:buChar char="ü"/>
            </a:pPr>
            <a:r>
              <a:rPr lang="en-US" sz="2600" dirty="0">
                <a:solidFill>
                  <a:schemeClr val="tx1"/>
                </a:solidFill>
              </a:rPr>
              <a:t>Ease sharing and mixing data</a:t>
            </a:r>
          </a:p>
          <a:p>
            <a:pPr algn="just">
              <a:lnSpc>
                <a:spcPct val="100000"/>
              </a:lnSpc>
              <a:spcBef>
                <a:spcPts val="1000"/>
              </a:spcBef>
              <a:buFont typeface="Wingdings" panose="05000000000000000000" pitchFamily="2" charset="2"/>
              <a:buChar char="ü"/>
            </a:pPr>
            <a:r>
              <a:rPr lang="en-US" sz="2600" dirty="0">
                <a:solidFill>
                  <a:schemeClr val="tx1"/>
                </a:solidFill>
              </a:rPr>
              <a:t>Extend the World Wide Web rather than replace it</a:t>
            </a:r>
          </a:p>
          <a:p>
            <a:pPr marL="228600" indent="-228600" algn="just">
              <a:lnSpc>
                <a:spcPct val="100000"/>
              </a:lnSpc>
              <a:spcBef>
                <a:spcPts val="1000"/>
              </a:spcBef>
              <a:buFont typeface="Arial" panose="020B0604020202020204" pitchFamily="34" charset="0"/>
              <a:buChar char="•"/>
            </a:pPr>
            <a:r>
              <a:rPr lang="en-US" sz="2600" dirty="0">
                <a:solidFill>
                  <a:schemeClr val="tx1"/>
                </a:solidFill>
              </a:rPr>
              <a:t>Semantic Web main standards - RDF, OWL, SPARQL</a:t>
            </a:r>
          </a:p>
          <a:p>
            <a:pPr algn="just"/>
            <a:endParaRPr lang="en-IN" dirty="0"/>
          </a:p>
        </p:txBody>
      </p:sp>
      <p:sp>
        <p:nvSpPr>
          <p:cNvPr id="4" name="Footer Placeholder 3">
            <a:extLst>
              <a:ext uri="{FF2B5EF4-FFF2-40B4-BE49-F238E27FC236}">
                <a16:creationId xmlns:a16="http://schemas.microsoft.com/office/drawing/2014/main" id="{4688837E-B259-4B9D-A32B-9F235D79F555}"/>
              </a:ext>
            </a:extLst>
          </p:cNvPr>
          <p:cNvSpPr>
            <a:spLocks noGrp="1"/>
          </p:cNvSpPr>
          <p:nvPr>
            <p:ph type="ftr" sz="quarter" idx="11"/>
          </p:nvPr>
        </p:nvSpPr>
        <p:spPr/>
        <p:txBody>
          <a:bodyPr/>
          <a:lstStyle/>
          <a:p>
            <a:r>
              <a:rPr lang="en-IN"/>
              <a:t>Prepared By: Ronak Panchal</a:t>
            </a:r>
          </a:p>
        </p:txBody>
      </p:sp>
      <p:sp>
        <p:nvSpPr>
          <p:cNvPr id="5" name="Slide Number Placeholder 4">
            <a:extLst>
              <a:ext uri="{FF2B5EF4-FFF2-40B4-BE49-F238E27FC236}">
                <a16:creationId xmlns:a16="http://schemas.microsoft.com/office/drawing/2014/main" id="{4834BF16-C922-4764-8473-4EEE10BCDD56}"/>
              </a:ext>
            </a:extLst>
          </p:cNvPr>
          <p:cNvSpPr>
            <a:spLocks noGrp="1"/>
          </p:cNvSpPr>
          <p:nvPr>
            <p:ph type="sldNum" sz="quarter" idx="12"/>
          </p:nvPr>
        </p:nvSpPr>
        <p:spPr/>
        <p:txBody>
          <a:bodyPr/>
          <a:lstStyle/>
          <a:p>
            <a:fld id="{55EB95FA-237B-4EA0-82D1-BBD69720AEE9}" type="slidenum">
              <a:rPr lang="en-IN" smtClean="0"/>
              <a:t>6</a:t>
            </a:fld>
            <a:endParaRPr lang="en-IN"/>
          </a:p>
        </p:txBody>
      </p:sp>
    </p:spTree>
    <p:extLst>
      <p:ext uri="{BB962C8B-B14F-4D97-AF65-F5344CB8AC3E}">
        <p14:creationId xmlns:p14="http://schemas.microsoft.com/office/powerpoint/2010/main" val="20948383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C0C25E-A02F-4626-A57A-96B0D9C77990}"/>
              </a:ext>
            </a:extLst>
          </p:cNvPr>
          <p:cNvSpPr>
            <a:spLocks noGrp="1"/>
          </p:cNvSpPr>
          <p:nvPr>
            <p:ph type="title"/>
          </p:nvPr>
        </p:nvSpPr>
        <p:spPr/>
        <p:txBody>
          <a:bodyPr/>
          <a:lstStyle/>
          <a:p>
            <a:r>
              <a:rPr lang="en-US" dirty="0"/>
              <a:t>Related Terms of Semantic Web</a:t>
            </a:r>
            <a:endParaRPr lang="en-IN" dirty="0"/>
          </a:p>
        </p:txBody>
      </p:sp>
      <p:sp>
        <p:nvSpPr>
          <p:cNvPr id="3" name="Content Placeholder 2">
            <a:extLst>
              <a:ext uri="{FF2B5EF4-FFF2-40B4-BE49-F238E27FC236}">
                <a16:creationId xmlns:a16="http://schemas.microsoft.com/office/drawing/2014/main" id="{15B2A560-2657-47D3-8C01-789124F8A739}"/>
              </a:ext>
            </a:extLst>
          </p:cNvPr>
          <p:cNvSpPr>
            <a:spLocks noGrp="1"/>
          </p:cNvSpPr>
          <p:nvPr>
            <p:ph idx="1"/>
          </p:nvPr>
        </p:nvSpPr>
        <p:spPr/>
        <p:txBody>
          <a:bodyPr>
            <a:normAutofit/>
          </a:bodyPr>
          <a:lstStyle/>
          <a:p>
            <a:pPr marL="0" indent="0">
              <a:buNone/>
            </a:pPr>
            <a:r>
              <a:rPr lang="en-IN" dirty="0"/>
              <a:t>Synonymous or related to:</a:t>
            </a:r>
          </a:p>
          <a:p>
            <a:pPr>
              <a:buFont typeface="Wingdings" panose="05000000000000000000" pitchFamily="2" charset="2"/>
              <a:buChar char="ü"/>
            </a:pPr>
            <a:r>
              <a:rPr lang="en-IN" dirty="0"/>
              <a:t>Web of data</a:t>
            </a:r>
          </a:p>
          <a:p>
            <a:pPr>
              <a:buFont typeface="Wingdings" panose="05000000000000000000" pitchFamily="2" charset="2"/>
              <a:buChar char="ü"/>
            </a:pPr>
            <a:r>
              <a:rPr lang="en-IN" dirty="0"/>
              <a:t>Linked data (cloud)</a:t>
            </a:r>
          </a:p>
          <a:p>
            <a:pPr>
              <a:buFont typeface="Wingdings" panose="05000000000000000000" pitchFamily="2" charset="2"/>
              <a:buChar char="ü"/>
            </a:pPr>
            <a:r>
              <a:rPr lang="en-IN" dirty="0"/>
              <a:t>Giant Global Graph (GGG)</a:t>
            </a:r>
          </a:p>
          <a:p>
            <a:pPr>
              <a:buFont typeface="Wingdings" panose="05000000000000000000" pitchFamily="2" charset="2"/>
              <a:buChar char="ü"/>
            </a:pPr>
            <a:r>
              <a:rPr lang="en-IN" dirty="0"/>
              <a:t>Web 3.0</a:t>
            </a:r>
          </a:p>
          <a:p>
            <a:pPr>
              <a:buFont typeface="Wingdings" panose="05000000000000000000" pitchFamily="2" charset="2"/>
              <a:buChar char="ü"/>
            </a:pPr>
            <a:r>
              <a:rPr lang="en-IN" dirty="0"/>
              <a:t>Open Data</a:t>
            </a:r>
          </a:p>
          <a:p>
            <a:pPr>
              <a:buFont typeface="Wingdings" panose="05000000000000000000" pitchFamily="2" charset="2"/>
              <a:buChar char="ü"/>
            </a:pPr>
            <a:r>
              <a:rPr lang="en-IN" dirty="0"/>
              <a:t>Big Data</a:t>
            </a:r>
          </a:p>
          <a:p>
            <a:pPr>
              <a:buFont typeface="Wingdings" panose="05000000000000000000" pitchFamily="2" charset="2"/>
              <a:buChar char="ü"/>
            </a:pPr>
            <a:r>
              <a:rPr lang="en-IN" dirty="0"/>
              <a:t>Knowledge Graph</a:t>
            </a:r>
          </a:p>
        </p:txBody>
      </p:sp>
      <p:sp>
        <p:nvSpPr>
          <p:cNvPr id="4" name="Footer Placeholder 3">
            <a:extLst>
              <a:ext uri="{FF2B5EF4-FFF2-40B4-BE49-F238E27FC236}">
                <a16:creationId xmlns:a16="http://schemas.microsoft.com/office/drawing/2014/main" id="{66199E0C-2AAD-43F8-AD7F-29E3038EE287}"/>
              </a:ext>
            </a:extLst>
          </p:cNvPr>
          <p:cNvSpPr>
            <a:spLocks noGrp="1"/>
          </p:cNvSpPr>
          <p:nvPr>
            <p:ph type="ftr" sz="quarter" idx="11"/>
          </p:nvPr>
        </p:nvSpPr>
        <p:spPr/>
        <p:txBody>
          <a:bodyPr/>
          <a:lstStyle/>
          <a:p>
            <a:r>
              <a:rPr lang="en-IN"/>
              <a:t>Prepared By: Ronak Panchal</a:t>
            </a:r>
          </a:p>
        </p:txBody>
      </p:sp>
      <p:sp>
        <p:nvSpPr>
          <p:cNvPr id="5" name="Slide Number Placeholder 4">
            <a:extLst>
              <a:ext uri="{FF2B5EF4-FFF2-40B4-BE49-F238E27FC236}">
                <a16:creationId xmlns:a16="http://schemas.microsoft.com/office/drawing/2014/main" id="{B88A7A31-1E2D-4BB9-AF2F-B05AEBB4AC15}"/>
              </a:ext>
            </a:extLst>
          </p:cNvPr>
          <p:cNvSpPr>
            <a:spLocks noGrp="1"/>
          </p:cNvSpPr>
          <p:nvPr>
            <p:ph type="sldNum" sz="quarter" idx="12"/>
          </p:nvPr>
        </p:nvSpPr>
        <p:spPr/>
        <p:txBody>
          <a:bodyPr/>
          <a:lstStyle/>
          <a:p>
            <a:fld id="{55EB95FA-237B-4EA0-82D1-BBD69720AEE9}" type="slidenum">
              <a:rPr lang="en-IN" smtClean="0"/>
              <a:t>7</a:t>
            </a:fld>
            <a:endParaRPr lang="en-IN"/>
          </a:p>
        </p:txBody>
      </p:sp>
    </p:spTree>
    <p:extLst>
      <p:ext uri="{BB962C8B-B14F-4D97-AF65-F5344CB8AC3E}">
        <p14:creationId xmlns:p14="http://schemas.microsoft.com/office/powerpoint/2010/main" val="479679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5839BBAE-736D-4D6C-9A54-CBF22BB7F8CA}"/>
              </a:ext>
            </a:extLst>
          </p:cNvPr>
          <p:cNvSpPr>
            <a:spLocks noGrp="1"/>
          </p:cNvSpPr>
          <p:nvPr>
            <p:ph type="ftr" sz="quarter" idx="11"/>
          </p:nvPr>
        </p:nvSpPr>
        <p:spPr/>
        <p:txBody>
          <a:bodyPr/>
          <a:lstStyle/>
          <a:p>
            <a:r>
              <a:rPr lang="en-IN"/>
              <a:t>Prepared By: Ronak Panchal</a:t>
            </a:r>
          </a:p>
        </p:txBody>
      </p:sp>
      <p:sp>
        <p:nvSpPr>
          <p:cNvPr id="5" name="Slide Number Placeholder 4">
            <a:extLst>
              <a:ext uri="{FF2B5EF4-FFF2-40B4-BE49-F238E27FC236}">
                <a16:creationId xmlns:a16="http://schemas.microsoft.com/office/drawing/2014/main" id="{251111BE-487A-4053-80B6-6BF04CF25E43}"/>
              </a:ext>
            </a:extLst>
          </p:cNvPr>
          <p:cNvSpPr>
            <a:spLocks noGrp="1"/>
          </p:cNvSpPr>
          <p:nvPr>
            <p:ph type="sldNum" sz="quarter" idx="12"/>
          </p:nvPr>
        </p:nvSpPr>
        <p:spPr/>
        <p:txBody>
          <a:bodyPr/>
          <a:lstStyle/>
          <a:p>
            <a:fld id="{55EB95FA-237B-4EA0-82D1-BBD69720AEE9}" type="slidenum">
              <a:rPr lang="en-IN" smtClean="0"/>
              <a:t>8</a:t>
            </a:fld>
            <a:endParaRPr lang="en-IN"/>
          </a:p>
        </p:txBody>
      </p:sp>
      <p:pic>
        <p:nvPicPr>
          <p:cNvPr id="6" name="Picture 5">
            <a:extLst>
              <a:ext uri="{FF2B5EF4-FFF2-40B4-BE49-F238E27FC236}">
                <a16:creationId xmlns:a16="http://schemas.microsoft.com/office/drawing/2014/main" id="{6A4E4701-1BC4-4363-AC48-F2C90AA6C8AB}"/>
              </a:ext>
            </a:extLst>
          </p:cNvPr>
          <p:cNvPicPr>
            <a:picLocks noChangeAspect="1"/>
          </p:cNvPicPr>
          <p:nvPr/>
        </p:nvPicPr>
        <p:blipFill rotWithShape="1">
          <a:blip r:embed="rId2"/>
          <a:srcRect l="73056" r="1898"/>
          <a:stretch/>
        </p:blipFill>
        <p:spPr>
          <a:xfrm>
            <a:off x="7620001" y="2073077"/>
            <a:ext cx="2280457" cy="4150528"/>
          </a:xfrm>
          <a:prstGeom prst="rect">
            <a:avLst/>
          </a:prstGeom>
        </p:spPr>
      </p:pic>
      <p:pic>
        <p:nvPicPr>
          <p:cNvPr id="7" name="Picture 6">
            <a:extLst>
              <a:ext uri="{FF2B5EF4-FFF2-40B4-BE49-F238E27FC236}">
                <a16:creationId xmlns:a16="http://schemas.microsoft.com/office/drawing/2014/main" id="{99852DD7-EB26-497D-B11A-915EC164BC21}"/>
              </a:ext>
            </a:extLst>
          </p:cNvPr>
          <p:cNvPicPr>
            <a:picLocks noChangeAspect="1"/>
          </p:cNvPicPr>
          <p:nvPr/>
        </p:nvPicPr>
        <p:blipFill rotWithShape="1">
          <a:blip r:embed="rId2"/>
          <a:srcRect r="74306"/>
          <a:stretch/>
        </p:blipFill>
        <p:spPr>
          <a:xfrm>
            <a:off x="1892722" y="1963670"/>
            <a:ext cx="2519257" cy="4369342"/>
          </a:xfrm>
          <a:prstGeom prst="rect">
            <a:avLst/>
          </a:prstGeom>
        </p:spPr>
      </p:pic>
      <p:sp>
        <p:nvSpPr>
          <p:cNvPr id="8" name="TextBox 7">
            <a:extLst>
              <a:ext uri="{FF2B5EF4-FFF2-40B4-BE49-F238E27FC236}">
                <a16:creationId xmlns:a16="http://schemas.microsoft.com/office/drawing/2014/main" id="{F85CDF8A-A39D-4B1B-8E0F-0A4771051317}"/>
              </a:ext>
            </a:extLst>
          </p:cNvPr>
          <p:cNvSpPr txBox="1"/>
          <p:nvPr/>
        </p:nvSpPr>
        <p:spPr>
          <a:xfrm>
            <a:off x="1304711" y="840200"/>
            <a:ext cx="3656755" cy="830997"/>
          </a:xfrm>
          <a:prstGeom prst="rect">
            <a:avLst/>
          </a:prstGeom>
          <a:noFill/>
          <a:ln w="15875">
            <a:solidFill>
              <a:srgbClr val="FF0000"/>
            </a:solidFill>
          </a:ln>
        </p:spPr>
        <p:txBody>
          <a:bodyPr wrap="square" rtlCol="0">
            <a:spAutoFit/>
          </a:bodyPr>
          <a:lstStyle/>
          <a:p>
            <a:r>
              <a:rPr lang="en-US" sz="2400" dirty="0">
                <a:solidFill>
                  <a:srgbClr val="FF0000"/>
                </a:solidFill>
              </a:rPr>
              <a:t>Without semantic web, documents are linked.</a:t>
            </a:r>
            <a:endParaRPr lang="en-IN" sz="2400" dirty="0">
              <a:solidFill>
                <a:srgbClr val="FF0000"/>
              </a:solidFill>
            </a:endParaRPr>
          </a:p>
        </p:txBody>
      </p:sp>
      <p:sp>
        <p:nvSpPr>
          <p:cNvPr id="9" name="TextBox 8">
            <a:extLst>
              <a:ext uri="{FF2B5EF4-FFF2-40B4-BE49-F238E27FC236}">
                <a16:creationId xmlns:a16="http://schemas.microsoft.com/office/drawing/2014/main" id="{3564236A-F85A-4A09-9B09-5AB6CE54250A}"/>
              </a:ext>
            </a:extLst>
          </p:cNvPr>
          <p:cNvSpPr txBox="1"/>
          <p:nvPr/>
        </p:nvSpPr>
        <p:spPr>
          <a:xfrm>
            <a:off x="6925733" y="850667"/>
            <a:ext cx="3961556" cy="830997"/>
          </a:xfrm>
          <a:prstGeom prst="rect">
            <a:avLst/>
          </a:prstGeom>
          <a:noFill/>
          <a:ln w="15875">
            <a:solidFill>
              <a:srgbClr val="FF0000"/>
            </a:solidFill>
          </a:ln>
        </p:spPr>
        <p:txBody>
          <a:bodyPr wrap="square" rtlCol="0">
            <a:spAutoFit/>
          </a:bodyPr>
          <a:lstStyle/>
          <a:p>
            <a:r>
              <a:rPr lang="en-US" sz="2400" dirty="0">
                <a:solidFill>
                  <a:srgbClr val="FF0000"/>
                </a:solidFill>
              </a:rPr>
              <a:t>In semantic web, Data or Data sources are directly linked.</a:t>
            </a:r>
            <a:endParaRPr lang="en-IN" sz="2400" dirty="0">
              <a:solidFill>
                <a:srgbClr val="FF0000"/>
              </a:solidFill>
            </a:endParaRPr>
          </a:p>
        </p:txBody>
      </p:sp>
    </p:spTree>
    <p:extLst>
      <p:ext uri="{BB962C8B-B14F-4D97-AF65-F5344CB8AC3E}">
        <p14:creationId xmlns:p14="http://schemas.microsoft.com/office/powerpoint/2010/main" val="140499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BFD533-9405-4FF0-A4F4-9A6DAD135686}"/>
              </a:ext>
            </a:extLst>
          </p:cNvPr>
          <p:cNvSpPr>
            <a:spLocks noGrp="1"/>
          </p:cNvSpPr>
          <p:nvPr>
            <p:ph type="title"/>
          </p:nvPr>
        </p:nvSpPr>
        <p:spPr>
          <a:xfrm>
            <a:off x="802743" y="824448"/>
            <a:ext cx="10515600" cy="617008"/>
          </a:xfrm>
        </p:spPr>
        <p:txBody>
          <a:bodyPr>
            <a:normAutofit fontScale="90000"/>
          </a:bodyPr>
          <a:lstStyle/>
          <a:p>
            <a:r>
              <a:rPr lang="en-US" dirty="0"/>
              <a:t>Application of Semantic Web</a:t>
            </a:r>
            <a:endParaRPr lang="en-IN" dirty="0"/>
          </a:p>
        </p:txBody>
      </p:sp>
      <p:sp>
        <p:nvSpPr>
          <p:cNvPr id="3" name="Text Placeholder 2">
            <a:extLst>
              <a:ext uri="{FF2B5EF4-FFF2-40B4-BE49-F238E27FC236}">
                <a16:creationId xmlns:a16="http://schemas.microsoft.com/office/drawing/2014/main" id="{8E1514F2-17AD-47D7-A328-8A47755EF2CB}"/>
              </a:ext>
            </a:extLst>
          </p:cNvPr>
          <p:cNvSpPr>
            <a:spLocks noGrp="1"/>
          </p:cNvSpPr>
          <p:nvPr>
            <p:ph type="body" idx="1"/>
          </p:nvPr>
        </p:nvSpPr>
        <p:spPr>
          <a:xfrm>
            <a:off x="557212" y="1535635"/>
            <a:ext cx="5157787" cy="823912"/>
          </a:xfrm>
        </p:spPr>
        <p:txBody>
          <a:bodyPr/>
          <a:lstStyle/>
          <a:p>
            <a:pPr>
              <a:spcBef>
                <a:spcPts val="1000"/>
              </a:spcBef>
            </a:pPr>
            <a:r>
              <a:rPr lang="en-IN" sz="2400" b="1" dirty="0">
                <a:solidFill>
                  <a:schemeClr val="tx1"/>
                </a:solidFill>
              </a:rPr>
              <a:t>Google</a:t>
            </a:r>
          </a:p>
        </p:txBody>
      </p:sp>
      <p:sp>
        <p:nvSpPr>
          <p:cNvPr id="4" name="Content Placeholder 3">
            <a:extLst>
              <a:ext uri="{FF2B5EF4-FFF2-40B4-BE49-F238E27FC236}">
                <a16:creationId xmlns:a16="http://schemas.microsoft.com/office/drawing/2014/main" id="{9E40CAB1-0FEB-44CF-9F78-92C9E64EDABE}"/>
              </a:ext>
            </a:extLst>
          </p:cNvPr>
          <p:cNvSpPr>
            <a:spLocks noGrp="1"/>
          </p:cNvSpPr>
          <p:nvPr>
            <p:ph sz="half" idx="2"/>
          </p:nvPr>
        </p:nvSpPr>
        <p:spPr>
          <a:xfrm>
            <a:off x="836611" y="2187563"/>
            <a:ext cx="4598988" cy="2016125"/>
          </a:xfrm>
        </p:spPr>
        <p:txBody>
          <a:bodyPr>
            <a:normAutofit fontScale="92500" lnSpcReduction="20000"/>
          </a:bodyPr>
          <a:lstStyle/>
          <a:p>
            <a:pPr marL="228600" indent="-228600">
              <a:spcBef>
                <a:spcPts val="1000"/>
              </a:spcBef>
              <a:buFont typeface="Arial" panose="020B0604020202020204" pitchFamily="34" charset="0"/>
              <a:buChar char="•"/>
            </a:pPr>
            <a:r>
              <a:rPr lang="en-IN" sz="2800" dirty="0">
                <a:solidFill>
                  <a:schemeClr val="tx1"/>
                </a:solidFill>
              </a:rPr>
              <a:t>Webmaster tools</a:t>
            </a:r>
          </a:p>
          <a:p>
            <a:pPr marL="228600" indent="-228600">
              <a:spcBef>
                <a:spcPts val="1000"/>
              </a:spcBef>
              <a:buFont typeface="Arial" panose="020B0604020202020204" pitchFamily="34" charset="0"/>
              <a:buChar char="•"/>
            </a:pPr>
            <a:r>
              <a:rPr lang="en-IN" sz="2800" dirty="0">
                <a:solidFill>
                  <a:schemeClr val="tx1"/>
                </a:solidFill>
              </a:rPr>
              <a:t>Knowledge graph</a:t>
            </a:r>
          </a:p>
          <a:p>
            <a:pPr marL="228600" indent="-228600">
              <a:spcBef>
                <a:spcPts val="1000"/>
              </a:spcBef>
              <a:buFont typeface="Arial" panose="020B0604020202020204" pitchFamily="34" charset="0"/>
              <a:buChar char="•"/>
            </a:pPr>
            <a:r>
              <a:rPr lang="en-IN" sz="2800" dirty="0">
                <a:solidFill>
                  <a:schemeClr val="tx1"/>
                </a:solidFill>
              </a:rPr>
              <a:t>Freebase</a:t>
            </a:r>
          </a:p>
        </p:txBody>
      </p:sp>
      <p:sp>
        <p:nvSpPr>
          <p:cNvPr id="5" name="Text Placeholder 4">
            <a:extLst>
              <a:ext uri="{FF2B5EF4-FFF2-40B4-BE49-F238E27FC236}">
                <a16:creationId xmlns:a16="http://schemas.microsoft.com/office/drawing/2014/main" id="{AC1E106E-EC58-4C41-95A1-31944CCF3E93}"/>
              </a:ext>
            </a:extLst>
          </p:cNvPr>
          <p:cNvSpPr>
            <a:spLocks noGrp="1"/>
          </p:cNvSpPr>
          <p:nvPr>
            <p:ph type="body" sz="quarter" idx="3"/>
          </p:nvPr>
        </p:nvSpPr>
        <p:spPr>
          <a:xfrm>
            <a:off x="6029295" y="1647640"/>
            <a:ext cx="5183188" cy="823912"/>
          </a:xfrm>
        </p:spPr>
        <p:txBody>
          <a:bodyPr/>
          <a:lstStyle/>
          <a:p>
            <a:pPr>
              <a:spcBef>
                <a:spcPts val="1000"/>
              </a:spcBef>
            </a:pPr>
            <a:r>
              <a:rPr lang="en-IN" sz="2400" b="1" dirty="0">
                <a:solidFill>
                  <a:schemeClr val="tx1"/>
                </a:solidFill>
              </a:rPr>
              <a:t>Facebook</a:t>
            </a:r>
          </a:p>
        </p:txBody>
      </p:sp>
      <p:sp>
        <p:nvSpPr>
          <p:cNvPr id="6" name="Content Placeholder 5">
            <a:extLst>
              <a:ext uri="{FF2B5EF4-FFF2-40B4-BE49-F238E27FC236}">
                <a16:creationId xmlns:a16="http://schemas.microsoft.com/office/drawing/2014/main" id="{8AD3C779-838F-4EDA-B278-12E6216FFD48}"/>
              </a:ext>
            </a:extLst>
          </p:cNvPr>
          <p:cNvSpPr>
            <a:spLocks noGrp="1"/>
          </p:cNvSpPr>
          <p:nvPr>
            <p:ph sz="quarter" idx="4"/>
          </p:nvPr>
        </p:nvSpPr>
        <p:spPr>
          <a:xfrm>
            <a:off x="6375400" y="2250063"/>
            <a:ext cx="5183188" cy="451776"/>
          </a:xfrm>
        </p:spPr>
        <p:txBody>
          <a:bodyPr>
            <a:normAutofit fontScale="92500" lnSpcReduction="20000"/>
          </a:bodyPr>
          <a:lstStyle/>
          <a:p>
            <a:pPr marL="228600" indent="-228600">
              <a:lnSpc>
                <a:spcPct val="100000"/>
              </a:lnSpc>
              <a:spcBef>
                <a:spcPts val="1000"/>
              </a:spcBef>
              <a:buFont typeface="Arial" panose="020B0604020202020204" pitchFamily="34" charset="0"/>
              <a:buChar char="•"/>
            </a:pPr>
            <a:r>
              <a:rPr lang="en-IN" sz="2800" dirty="0">
                <a:solidFill>
                  <a:schemeClr val="tx1"/>
                </a:solidFill>
              </a:rPr>
              <a:t>Open Graph Protocol</a:t>
            </a:r>
          </a:p>
          <a:p>
            <a:endParaRPr lang="en-IN" dirty="0"/>
          </a:p>
        </p:txBody>
      </p:sp>
      <p:sp>
        <p:nvSpPr>
          <p:cNvPr id="7" name="Footer Placeholder 6">
            <a:extLst>
              <a:ext uri="{FF2B5EF4-FFF2-40B4-BE49-F238E27FC236}">
                <a16:creationId xmlns:a16="http://schemas.microsoft.com/office/drawing/2014/main" id="{56ACB561-CDAD-4B29-880E-5257F47EF477}"/>
              </a:ext>
            </a:extLst>
          </p:cNvPr>
          <p:cNvSpPr>
            <a:spLocks noGrp="1"/>
          </p:cNvSpPr>
          <p:nvPr>
            <p:ph type="ftr" sz="quarter" idx="11"/>
          </p:nvPr>
        </p:nvSpPr>
        <p:spPr/>
        <p:txBody>
          <a:bodyPr/>
          <a:lstStyle/>
          <a:p>
            <a:r>
              <a:rPr lang="en-IN"/>
              <a:t>Prepared By: Ronak Panchal</a:t>
            </a:r>
          </a:p>
        </p:txBody>
      </p:sp>
      <p:sp>
        <p:nvSpPr>
          <p:cNvPr id="8" name="Slide Number Placeholder 7">
            <a:extLst>
              <a:ext uri="{FF2B5EF4-FFF2-40B4-BE49-F238E27FC236}">
                <a16:creationId xmlns:a16="http://schemas.microsoft.com/office/drawing/2014/main" id="{38D39C53-2CCD-46CC-ACE1-987246CACC4C}"/>
              </a:ext>
            </a:extLst>
          </p:cNvPr>
          <p:cNvSpPr>
            <a:spLocks noGrp="1"/>
          </p:cNvSpPr>
          <p:nvPr>
            <p:ph type="sldNum" sz="quarter" idx="12"/>
          </p:nvPr>
        </p:nvSpPr>
        <p:spPr/>
        <p:txBody>
          <a:bodyPr/>
          <a:lstStyle/>
          <a:p>
            <a:fld id="{55EB95FA-237B-4EA0-82D1-BBD69720AEE9}" type="slidenum">
              <a:rPr lang="en-IN" smtClean="0"/>
              <a:t>9</a:t>
            </a:fld>
            <a:endParaRPr lang="en-IN"/>
          </a:p>
        </p:txBody>
      </p:sp>
      <p:sp>
        <p:nvSpPr>
          <p:cNvPr id="9" name="Text Placeholder 2">
            <a:extLst>
              <a:ext uri="{FF2B5EF4-FFF2-40B4-BE49-F238E27FC236}">
                <a16:creationId xmlns:a16="http://schemas.microsoft.com/office/drawing/2014/main" id="{E5F19780-2955-48C7-9A8A-34FE24B7C55F}"/>
              </a:ext>
            </a:extLst>
          </p:cNvPr>
          <p:cNvSpPr txBox="1">
            <a:spLocks/>
          </p:cNvSpPr>
          <p:nvPr/>
        </p:nvSpPr>
        <p:spPr>
          <a:xfrm>
            <a:off x="557212" y="4039753"/>
            <a:ext cx="5157787" cy="529827"/>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IN" dirty="0"/>
              <a:t>IBM</a:t>
            </a:r>
          </a:p>
        </p:txBody>
      </p:sp>
      <p:sp>
        <p:nvSpPr>
          <p:cNvPr id="10" name="Content Placeholder 3">
            <a:extLst>
              <a:ext uri="{FF2B5EF4-FFF2-40B4-BE49-F238E27FC236}">
                <a16:creationId xmlns:a16="http://schemas.microsoft.com/office/drawing/2014/main" id="{AFF4EB70-7458-4D15-BE4F-7760A996CFE0}"/>
              </a:ext>
            </a:extLst>
          </p:cNvPr>
          <p:cNvSpPr txBox="1">
            <a:spLocks/>
          </p:cNvSpPr>
          <p:nvPr/>
        </p:nvSpPr>
        <p:spPr>
          <a:xfrm>
            <a:off x="921280" y="4494590"/>
            <a:ext cx="5157787" cy="201612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IBM DB2</a:t>
            </a:r>
          </a:p>
          <a:p>
            <a:r>
              <a:rPr lang="en-US" dirty="0"/>
              <a:t>Open Services Lifecycle Collaboration </a:t>
            </a:r>
          </a:p>
          <a:p>
            <a:r>
              <a:rPr lang="en-US" dirty="0"/>
              <a:t>Linked Data Platform</a:t>
            </a:r>
          </a:p>
          <a:p>
            <a:endParaRPr lang="en-IN" dirty="0"/>
          </a:p>
        </p:txBody>
      </p:sp>
      <p:sp>
        <p:nvSpPr>
          <p:cNvPr id="11" name="Text Placeholder 4">
            <a:extLst>
              <a:ext uri="{FF2B5EF4-FFF2-40B4-BE49-F238E27FC236}">
                <a16:creationId xmlns:a16="http://schemas.microsoft.com/office/drawing/2014/main" id="{159B1288-3011-4A41-A5DD-7BC591D2250A}"/>
              </a:ext>
            </a:extLst>
          </p:cNvPr>
          <p:cNvSpPr txBox="1">
            <a:spLocks/>
          </p:cNvSpPr>
          <p:nvPr/>
        </p:nvSpPr>
        <p:spPr>
          <a:xfrm>
            <a:off x="6027705" y="2212698"/>
            <a:ext cx="5183188" cy="823912"/>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IN" dirty="0"/>
              <a:t>ORACLE</a:t>
            </a:r>
          </a:p>
        </p:txBody>
      </p:sp>
      <p:sp>
        <p:nvSpPr>
          <p:cNvPr id="12" name="Content Placeholder 5">
            <a:extLst>
              <a:ext uri="{FF2B5EF4-FFF2-40B4-BE49-F238E27FC236}">
                <a16:creationId xmlns:a16="http://schemas.microsoft.com/office/drawing/2014/main" id="{EB9560C8-F974-4521-B176-F84A26DCF733}"/>
              </a:ext>
            </a:extLst>
          </p:cNvPr>
          <p:cNvSpPr txBox="1">
            <a:spLocks/>
          </p:cNvSpPr>
          <p:nvPr/>
        </p:nvSpPr>
        <p:spPr>
          <a:xfrm>
            <a:off x="6095999" y="2945737"/>
            <a:ext cx="5534910" cy="8239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dirty="0"/>
              <a:t>Oracle 11g : </a:t>
            </a:r>
            <a:r>
              <a:rPr lang="en-IN" dirty="0" err="1"/>
              <a:t>Triplestore</a:t>
            </a:r>
            <a:r>
              <a:rPr lang="en-IN" dirty="0"/>
              <a:t>, Reasoner</a:t>
            </a:r>
          </a:p>
          <a:p>
            <a:endParaRPr lang="en-IN" sz="2400" b="1" dirty="0"/>
          </a:p>
        </p:txBody>
      </p:sp>
      <p:sp>
        <p:nvSpPr>
          <p:cNvPr id="13" name="Rectangle 12">
            <a:extLst>
              <a:ext uri="{FF2B5EF4-FFF2-40B4-BE49-F238E27FC236}">
                <a16:creationId xmlns:a16="http://schemas.microsoft.com/office/drawing/2014/main" id="{0E127EC0-1485-4066-85D1-CB42EFA8EA4C}"/>
              </a:ext>
            </a:extLst>
          </p:cNvPr>
          <p:cNvSpPr/>
          <p:nvPr/>
        </p:nvSpPr>
        <p:spPr>
          <a:xfrm>
            <a:off x="5994399" y="3390759"/>
            <a:ext cx="3339632" cy="461665"/>
          </a:xfrm>
          <a:prstGeom prst="rect">
            <a:avLst/>
          </a:prstGeom>
        </p:spPr>
        <p:txBody>
          <a:bodyPr wrap="none">
            <a:spAutoFit/>
          </a:bodyPr>
          <a:lstStyle/>
          <a:p>
            <a:r>
              <a:rPr lang="en-IN" sz="2400" b="1" dirty="0"/>
              <a:t>Government/public data</a:t>
            </a:r>
          </a:p>
        </p:txBody>
      </p:sp>
      <p:sp>
        <p:nvSpPr>
          <p:cNvPr id="14" name="Rectangle 13">
            <a:extLst>
              <a:ext uri="{FF2B5EF4-FFF2-40B4-BE49-F238E27FC236}">
                <a16:creationId xmlns:a16="http://schemas.microsoft.com/office/drawing/2014/main" id="{AB05697F-9C9B-416E-AF75-E24C278CC81E}"/>
              </a:ext>
            </a:extLst>
          </p:cNvPr>
          <p:cNvSpPr/>
          <p:nvPr/>
        </p:nvSpPr>
        <p:spPr>
          <a:xfrm>
            <a:off x="6129868" y="3787908"/>
            <a:ext cx="5895178" cy="954107"/>
          </a:xfrm>
          <a:prstGeom prst="rect">
            <a:avLst/>
          </a:prstGeom>
        </p:spPr>
        <p:txBody>
          <a:bodyPr wrap="square">
            <a:spAutoFit/>
          </a:bodyPr>
          <a:lstStyle/>
          <a:p>
            <a:pPr marL="285750" indent="-285750">
              <a:buFont typeface="Arial" panose="020B0604020202020204" pitchFamily="34" charset="0"/>
              <a:buChar char="•"/>
            </a:pPr>
            <a:r>
              <a:rPr lang="en-IN" sz="2800" dirty="0"/>
              <a:t>Thousands of datasets Some offered in RDF</a:t>
            </a:r>
          </a:p>
        </p:txBody>
      </p:sp>
      <p:sp>
        <p:nvSpPr>
          <p:cNvPr id="15" name="Rectangle 14">
            <a:extLst>
              <a:ext uri="{FF2B5EF4-FFF2-40B4-BE49-F238E27FC236}">
                <a16:creationId xmlns:a16="http://schemas.microsoft.com/office/drawing/2014/main" id="{F478E9ED-AE2B-4400-B6B0-08839F9BCEA7}"/>
              </a:ext>
            </a:extLst>
          </p:cNvPr>
          <p:cNvSpPr/>
          <p:nvPr/>
        </p:nvSpPr>
        <p:spPr>
          <a:xfrm>
            <a:off x="6062134" y="4635005"/>
            <a:ext cx="2140779" cy="461665"/>
          </a:xfrm>
          <a:prstGeom prst="rect">
            <a:avLst/>
          </a:prstGeom>
        </p:spPr>
        <p:txBody>
          <a:bodyPr wrap="none">
            <a:spAutoFit/>
          </a:bodyPr>
          <a:lstStyle/>
          <a:p>
            <a:r>
              <a:rPr lang="en-IN" sz="2400" b="1" dirty="0"/>
              <a:t>Academic work</a:t>
            </a:r>
          </a:p>
        </p:txBody>
      </p:sp>
      <p:sp>
        <p:nvSpPr>
          <p:cNvPr id="16" name="Rectangle 15">
            <a:extLst>
              <a:ext uri="{FF2B5EF4-FFF2-40B4-BE49-F238E27FC236}">
                <a16:creationId xmlns:a16="http://schemas.microsoft.com/office/drawing/2014/main" id="{E1EF36F9-7F33-4D90-9A40-B6D1D6BA9234}"/>
              </a:ext>
            </a:extLst>
          </p:cNvPr>
          <p:cNvSpPr/>
          <p:nvPr/>
        </p:nvSpPr>
        <p:spPr>
          <a:xfrm>
            <a:off x="6096000" y="5001595"/>
            <a:ext cx="5534909" cy="1384995"/>
          </a:xfrm>
          <a:prstGeom prst="rect">
            <a:avLst/>
          </a:prstGeom>
        </p:spPr>
        <p:txBody>
          <a:bodyPr wrap="square">
            <a:spAutoFit/>
          </a:bodyPr>
          <a:lstStyle/>
          <a:p>
            <a:pPr marL="457200" indent="-457200">
              <a:buFont typeface="Arial" panose="020B0604020202020204" pitchFamily="34" charset="0"/>
              <a:buChar char="•"/>
            </a:pPr>
            <a:r>
              <a:rPr lang="en-IN" sz="2800" dirty="0"/>
              <a:t>Gene research</a:t>
            </a:r>
          </a:p>
          <a:p>
            <a:pPr marL="457200" indent="-457200">
              <a:buFont typeface="Arial" panose="020B0604020202020204" pitchFamily="34" charset="0"/>
              <a:buChar char="•"/>
            </a:pPr>
            <a:r>
              <a:rPr lang="en-IN" sz="2800" dirty="0"/>
              <a:t>Language processing</a:t>
            </a:r>
          </a:p>
          <a:p>
            <a:pPr marL="457200" indent="-457200">
              <a:buFont typeface="Arial" panose="020B0604020202020204" pitchFamily="34" charset="0"/>
              <a:buChar char="•"/>
            </a:pPr>
            <a:r>
              <a:rPr lang="en-IN" sz="2800" dirty="0"/>
              <a:t>Semantic </a:t>
            </a:r>
            <a:r>
              <a:rPr lang="en-IN" sz="2800" dirty="0" err="1"/>
              <a:t>MediaWiki</a:t>
            </a:r>
            <a:endParaRPr lang="en-IN" sz="2800" dirty="0"/>
          </a:p>
        </p:txBody>
      </p:sp>
    </p:spTree>
    <p:extLst>
      <p:ext uri="{BB962C8B-B14F-4D97-AF65-F5344CB8AC3E}">
        <p14:creationId xmlns:p14="http://schemas.microsoft.com/office/powerpoint/2010/main" val="2515352925"/>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0</TotalTime>
  <Words>3077</Words>
  <Application>Microsoft Office PowerPoint</Application>
  <PresentationFormat>Widescreen</PresentationFormat>
  <Paragraphs>466</Paragraphs>
  <Slides>44</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44</vt:i4>
      </vt:variant>
    </vt:vector>
  </HeadingPairs>
  <TitlesOfParts>
    <vt:vector size="51" baseType="lpstr">
      <vt:lpstr>Arial</vt:lpstr>
      <vt:lpstr>Calibri</vt:lpstr>
      <vt:lpstr>Calibri Light</vt:lpstr>
      <vt:lpstr>Mongolian Baiti</vt:lpstr>
      <vt:lpstr>Times New Roman</vt:lpstr>
      <vt:lpstr>Wingdings</vt:lpstr>
      <vt:lpstr>Retrospect</vt:lpstr>
      <vt:lpstr>Introduction To Semantic Web</vt:lpstr>
      <vt:lpstr>Agenda</vt:lpstr>
      <vt:lpstr>PowerPoint Presentation</vt:lpstr>
      <vt:lpstr>PowerPoint Presentation</vt:lpstr>
      <vt:lpstr>History of Semantic Web</vt:lpstr>
      <vt:lpstr>Introduction to semantic and semantic web</vt:lpstr>
      <vt:lpstr>Related Terms of Semantic Web</vt:lpstr>
      <vt:lpstr>PowerPoint Presentation</vt:lpstr>
      <vt:lpstr>Application of Semantic Web</vt:lpstr>
      <vt:lpstr>Other Semantic Web Applications</vt:lpstr>
      <vt:lpstr>Leading companies of Semantic Web </vt:lpstr>
      <vt:lpstr>Yahoo uses Sematic Web</vt:lpstr>
      <vt:lpstr>Who actually does the Semantic Web? </vt:lpstr>
      <vt:lpstr>Semantic Web enabled search engine</vt:lpstr>
      <vt:lpstr>PowerPoint Presentation</vt:lpstr>
      <vt:lpstr>Current Web vs Semantic web</vt:lpstr>
      <vt:lpstr>Architecture of semantic web</vt:lpstr>
      <vt:lpstr>URI, URL, URN and Namespaces</vt:lpstr>
      <vt:lpstr>URL and URN</vt:lpstr>
      <vt:lpstr>PowerPoint Presentation</vt:lpstr>
      <vt:lpstr>Namespace</vt:lpstr>
      <vt:lpstr>RDF: Resource Description Framework</vt:lpstr>
      <vt:lpstr>What is the Purpose of RDF?</vt:lpstr>
      <vt:lpstr>XML converted into RDF</vt:lpstr>
      <vt:lpstr>OWL: Web Ontology Language</vt:lpstr>
      <vt:lpstr>Example of ontology</vt:lpstr>
      <vt:lpstr>Various file extensions of Ontology </vt:lpstr>
      <vt:lpstr>Semantic Web Development tools</vt:lpstr>
      <vt:lpstr>PowerPoint Presentation</vt:lpstr>
      <vt:lpstr>Introduction to protégé editor</vt:lpstr>
      <vt:lpstr>Introduction to protégé editor (continue…)</vt:lpstr>
      <vt:lpstr>What can you do with Protégé?</vt:lpstr>
      <vt:lpstr>Entity – Relationship Diagram</vt:lpstr>
      <vt:lpstr>PowerPoint Presentation</vt:lpstr>
      <vt:lpstr>Introduction to SPARQL</vt:lpstr>
      <vt:lpstr>Anatomy of a SPARQL Query</vt:lpstr>
      <vt:lpstr>Type of SPAQL </vt:lpstr>
      <vt:lpstr>List of SPARQL Prefix </vt:lpstr>
      <vt:lpstr>SPARQL Query Tools</vt:lpstr>
      <vt:lpstr>Basic SPARQL query for retrieving subject, predicate and object</vt:lpstr>
      <vt:lpstr>Display classes of ontology</vt:lpstr>
      <vt:lpstr>Display subclasses from ontology</vt:lpstr>
      <vt:lpstr>Practical Demo</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Ronak Panchal</dc:creator>
  <cp:lastModifiedBy>Ronak Panchal</cp:lastModifiedBy>
  <cp:revision>277</cp:revision>
  <dcterms:created xsi:type="dcterms:W3CDTF">2020-04-07T05:18:07Z</dcterms:created>
  <dcterms:modified xsi:type="dcterms:W3CDTF">2022-11-19T08:09:18Z</dcterms:modified>
</cp:coreProperties>
</file>